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0" r:id="rId2"/>
    <p:sldId id="268" r:id="rId3"/>
    <p:sldId id="271" r:id="rId4"/>
    <p:sldId id="272" r:id="rId5"/>
    <p:sldId id="273" r:id="rId6"/>
    <p:sldId id="282" r:id="rId7"/>
    <p:sldId id="274" r:id="rId8"/>
    <p:sldId id="283" r:id="rId9"/>
    <p:sldId id="275" r:id="rId10"/>
    <p:sldId id="284" r:id="rId11"/>
    <p:sldId id="276" r:id="rId12"/>
    <p:sldId id="285" r:id="rId13"/>
    <p:sldId id="277" r:id="rId14"/>
    <p:sldId id="286" r:id="rId15"/>
    <p:sldId id="278" r:id="rId16"/>
    <p:sldId id="287" r:id="rId17"/>
    <p:sldId id="279" r:id="rId18"/>
    <p:sldId id="288" r:id="rId19"/>
    <p:sldId id="280" r:id="rId20"/>
    <p:sldId id="289" r:id="rId21"/>
    <p:sldId id="297" r:id="rId22"/>
    <p:sldId id="290" r:id="rId23"/>
    <p:sldId id="281" r:id="rId24"/>
    <p:sldId id="295" r:id="rId25"/>
    <p:sldId id="294" r:id="rId26"/>
    <p:sldId id="293" r:id="rId27"/>
    <p:sldId id="296"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7"/>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94660"/>
  </p:normalViewPr>
  <p:slideViewPr>
    <p:cSldViewPr snapToGrid="0">
      <p:cViewPr varScale="1">
        <p:scale>
          <a:sx n="59" d="100"/>
          <a:sy n="59" d="100"/>
        </p:scale>
        <p:origin x="984" y="5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2.xml.rels><?xml version="1.0" encoding="UTF-8" standalone="yes"?>
<Relationships xmlns="http://schemas.openxmlformats.org/package/2006/relationships"><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hyperlink" Target="https://www.space-park.co.uk/" TargetMode="Externa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hyperlink" Target="https://www.space-park.co.uk/" TargetMode="External"/><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461B1-1AE8-4473-9EC6-BEBBC7EB375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1074757-F8AF-4203-8891-235805D0A61D}">
      <dgm:prSet custT="1"/>
      <dgm:spPr/>
      <dgm:t>
        <a:bodyPr/>
        <a:lstStyle/>
        <a:p>
          <a:pPr>
            <a:lnSpc>
              <a:spcPct val="100000"/>
            </a:lnSpc>
          </a:pPr>
          <a:r>
            <a:rPr lang="en-GB" sz="1800" dirty="0"/>
            <a:t>Over </a:t>
          </a:r>
          <a:r>
            <a:rPr lang="en-GB" sz="1800" b="1" dirty="0"/>
            <a:t>350 different careers </a:t>
          </a:r>
          <a:r>
            <a:rPr lang="en-GB" sz="1800" dirty="0"/>
            <a:t>in the NHS</a:t>
          </a:r>
          <a:endParaRPr lang="en-US" sz="1800" dirty="0"/>
        </a:p>
      </dgm:t>
    </dgm:pt>
    <dgm:pt modelId="{8228B3EF-F197-4AF4-8156-1CF3E9AE7824}" type="parTrans" cxnId="{722E3F25-1D51-4187-BC01-96A3B1BC66D2}">
      <dgm:prSet/>
      <dgm:spPr/>
      <dgm:t>
        <a:bodyPr/>
        <a:lstStyle/>
        <a:p>
          <a:endParaRPr lang="en-US"/>
        </a:p>
      </dgm:t>
    </dgm:pt>
    <dgm:pt modelId="{3373A9BE-8FD1-408E-9CF5-FC9406369DFF}" type="sibTrans" cxnId="{722E3F25-1D51-4187-BC01-96A3B1BC66D2}">
      <dgm:prSet/>
      <dgm:spPr/>
      <dgm:t>
        <a:bodyPr/>
        <a:lstStyle/>
        <a:p>
          <a:pPr>
            <a:lnSpc>
              <a:spcPct val="100000"/>
            </a:lnSpc>
          </a:pPr>
          <a:endParaRPr lang="en-US"/>
        </a:p>
      </dgm:t>
    </dgm:pt>
    <dgm:pt modelId="{61D707A0-6B9F-4FA1-8BBA-049D7870EAD4}">
      <dgm:prSet custT="1"/>
      <dgm:spPr/>
      <dgm:t>
        <a:bodyPr/>
        <a:lstStyle/>
        <a:p>
          <a:pPr>
            <a:lnSpc>
              <a:spcPct val="100000"/>
            </a:lnSpc>
          </a:pPr>
          <a:r>
            <a:rPr lang="en-GB" sz="1600" dirty="0"/>
            <a:t>The NHS is the employer that advertises the most jobs locally </a:t>
          </a:r>
          <a:endParaRPr lang="en-US" sz="1600" dirty="0"/>
        </a:p>
      </dgm:t>
    </dgm:pt>
    <dgm:pt modelId="{840CB504-584E-4ACA-B07B-DAAD3F4DF809}" type="parTrans" cxnId="{7F5FF7CC-9AEC-43B3-AA50-F1B762634BB9}">
      <dgm:prSet/>
      <dgm:spPr/>
      <dgm:t>
        <a:bodyPr/>
        <a:lstStyle/>
        <a:p>
          <a:endParaRPr lang="en-US"/>
        </a:p>
      </dgm:t>
    </dgm:pt>
    <dgm:pt modelId="{72282681-92B1-4C70-A046-F0A047F76F61}" type="sibTrans" cxnId="{7F5FF7CC-9AEC-43B3-AA50-F1B762634BB9}">
      <dgm:prSet/>
      <dgm:spPr/>
      <dgm:t>
        <a:bodyPr/>
        <a:lstStyle/>
        <a:p>
          <a:pPr>
            <a:lnSpc>
              <a:spcPct val="100000"/>
            </a:lnSpc>
          </a:pPr>
          <a:endParaRPr lang="en-US"/>
        </a:p>
      </dgm:t>
    </dgm:pt>
    <dgm:pt modelId="{0BFBEC50-7127-40F5-95D5-96B0D01F4E51}">
      <dgm:prSet custT="1"/>
      <dgm:spPr/>
      <dgm:t>
        <a:bodyPr/>
        <a:lstStyle/>
        <a:p>
          <a:pPr>
            <a:lnSpc>
              <a:spcPct val="100000"/>
            </a:lnSpc>
          </a:pPr>
          <a:r>
            <a:rPr lang="en-GB" sz="1400" dirty="0"/>
            <a:t>Leicestershire is world renowned for services in Cardiovascular and Respiratory Medicine </a:t>
          </a:r>
          <a:endParaRPr lang="en-US" sz="1400" dirty="0"/>
        </a:p>
      </dgm:t>
    </dgm:pt>
    <dgm:pt modelId="{BFD1A876-7E16-4F20-B357-FE21918A4FE6}" type="parTrans" cxnId="{D6A439BB-8EC4-438C-AD36-72EF9EA0BDB8}">
      <dgm:prSet/>
      <dgm:spPr/>
      <dgm:t>
        <a:bodyPr/>
        <a:lstStyle/>
        <a:p>
          <a:endParaRPr lang="en-US"/>
        </a:p>
      </dgm:t>
    </dgm:pt>
    <dgm:pt modelId="{DAB58BA0-3151-4DE5-850C-B3C5E0CFD17C}" type="sibTrans" cxnId="{D6A439BB-8EC4-438C-AD36-72EF9EA0BDB8}">
      <dgm:prSet/>
      <dgm:spPr/>
      <dgm:t>
        <a:bodyPr/>
        <a:lstStyle/>
        <a:p>
          <a:pPr>
            <a:lnSpc>
              <a:spcPct val="100000"/>
            </a:lnSpc>
          </a:pPr>
          <a:endParaRPr lang="en-US"/>
        </a:p>
      </dgm:t>
    </dgm:pt>
    <dgm:pt modelId="{662FE78E-317B-4C8C-9990-F0C70D500F11}">
      <dgm:prSet custT="1"/>
      <dgm:spPr/>
      <dgm:t>
        <a:bodyPr/>
        <a:lstStyle/>
        <a:p>
          <a:pPr>
            <a:lnSpc>
              <a:spcPct val="100000"/>
            </a:lnSpc>
          </a:pPr>
          <a:r>
            <a:rPr lang="en-GB" sz="1800" dirty="0"/>
            <a:t>Growing use </a:t>
          </a:r>
          <a:r>
            <a:rPr lang="en-GB" sz="1800" b="1" dirty="0"/>
            <a:t>of technology </a:t>
          </a:r>
          <a:r>
            <a:rPr lang="en-GB" sz="1800" dirty="0"/>
            <a:t>in Health and Social Care</a:t>
          </a:r>
          <a:endParaRPr lang="en-US" sz="1800" dirty="0"/>
        </a:p>
      </dgm:t>
    </dgm:pt>
    <dgm:pt modelId="{D9D7B43C-EF58-4686-9751-DCA5DC02767A}" type="parTrans" cxnId="{6454DB31-B73A-484F-BFD3-C9CDDF707735}">
      <dgm:prSet/>
      <dgm:spPr/>
      <dgm:t>
        <a:bodyPr/>
        <a:lstStyle/>
        <a:p>
          <a:endParaRPr lang="en-US"/>
        </a:p>
      </dgm:t>
    </dgm:pt>
    <dgm:pt modelId="{B45CC6A0-8ADA-42FE-9A55-00AB2AF09099}" type="sibTrans" cxnId="{6454DB31-B73A-484F-BFD3-C9CDDF707735}">
      <dgm:prSet/>
      <dgm:spPr/>
      <dgm:t>
        <a:bodyPr/>
        <a:lstStyle/>
        <a:p>
          <a:pPr>
            <a:lnSpc>
              <a:spcPct val="100000"/>
            </a:lnSpc>
          </a:pPr>
          <a:endParaRPr lang="en-US"/>
        </a:p>
      </dgm:t>
    </dgm:pt>
    <dgm:pt modelId="{F680E2EE-C43C-405D-80AE-16F575F9C6E6}">
      <dgm:prSet custT="1"/>
      <dgm:spPr/>
      <dgm:t>
        <a:bodyPr/>
        <a:lstStyle/>
        <a:p>
          <a:pPr>
            <a:lnSpc>
              <a:spcPct val="100000"/>
            </a:lnSpc>
          </a:pPr>
          <a:r>
            <a:rPr lang="en-GB" sz="1800" b="1" dirty="0"/>
            <a:t>Communication and strong people skills are highly valued!</a:t>
          </a:r>
          <a:endParaRPr lang="en-US" sz="1800" dirty="0"/>
        </a:p>
      </dgm:t>
    </dgm:pt>
    <dgm:pt modelId="{FE6E559E-52D2-42BA-B146-3C384D9FD145}" type="parTrans" cxnId="{CE91EB15-18EB-4EDC-9821-4B664CE3DC41}">
      <dgm:prSet/>
      <dgm:spPr/>
      <dgm:t>
        <a:bodyPr/>
        <a:lstStyle/>
        <a:p>
          <a:endParaRPr lang="en-US"/>
        </a:p>
      </dgm:t>
    </dgm:pt>
    <dgm:pt modelId="{FB3DB1D3-79A8-4321-A04D-D3DA0D20E62D}" type="sibTrans" cxnId="{CE91EB15-18EB-4EDC-9821-4B664CE3DC41}">
      <dgm:prSet/>
      <dgm:spPr/>
      <dgm:t>
        <a:bodyPr/>
        <a:lstStyle/>
        <a:p>
          <a:pPr>
            <a:lnSpc>
              <a:spcPct val="100000"/>
            </a:lnSpc>
          </a:pPr>
          <a:endParaRPr lang="en-US"/>
        </a:p>
      </dgm:t>
    </dgm:pt>
    <dgm:pt modelId="{1A3CB394-87AF-473B-B030-3573F3F960B8}">
      <dgm:prSet custT="1"/>
      <dgm:spPr/>
      <dgm:t>
        <a:bodyPr/>
        <a:lstStyle/>
        <a:p>
          <a:pPr>
            <a:lnSpc>
              <a:spcPct val="100000"/>
            </a:lnSpc>
          </a:pPr>
          <a:r>
            <a:rPr lang="en-GB" sz="1400" dirty="0"/>
            <a:t>22% of roles locally are in nursing – 94% of graduates are in work within 3 months and UK qualifications are internationally recognised.</a:t>
          </a:r>
          <a:endParaRPr lang="en-US" sz="1400" dirty="0"/>
        </a:p>
      </dgm:t>
    </dgm:pt>
    <dgm:pt modelId="{03C0D8AA-ABCA-477F-B0A5-5EF4958DE5E1}" type="parTrans" cxnId="{FA2A0A91-05AB-441E-9A44-25B3E1A7E7FA}">
      <dgm:prSet/>
      <dgm:spPr/>
      <dgm:t>
        <a:bodyPr/>
        <a:lstStyle/>
        <a:p>
          <a:endParaRPr lang="en-US"/>
        </a:p>
      </dgm:t>
    </dgm:pt>
    <dgm:pt modelId="{97DF947B-6C60-45D1-B666-6E30F0F868E2}" type="sibTrans" cxnId="{FA2A0A91-05AB-441E-9A44-25B3E1A7E7FA}">
      <dgm:prSet/>
      <dgm:spPr/>
      <dgm:t>
        <a:bodyPr/>
        <a:lstStyle/>
        <a:p>
          <a:endParaRPr lang="en-US"/>
        </a:p>
      </dgm:t>
    </dgm:pt>
    <dgm:pt modelId="{B2EF3B93-A35B-4FE9-8435-3B60E22D1FE8}" type="pres">
      <dgm:prSet presAssocID="{E5B461B1-1AE8-4473-9EC6-BEBBC7EB3758}" presName="root" presStyleCnt="0">
        <dgm:presLayoutVars>
          <dgm:dir/>
          <dgm:resizeHandles val="exact"/>
        </dgm:presLayoutVars>
      </dgm:prSet>
      <dgm:spPr/>
    </dgm:pt>
    <dgm:pt modelId="{E671FFBE-B0D9-4550-A9FA-2CB4850B16C8}" type="pres">
      <dgm:prSet presAssocID="{E5B461B1-1AE8-4473-9EC6-BEBBC7EB3758}" presName="container" presStyleCnt="0">
        <dgm:presLayoutVars>
          <dgm:dir/>
          <dgm:resizeHandles val="exact"/>
        </dgm:presLayoutVars>
      </dgm:prSet>
      <dgm:spPr/>
    </dgm:pt>
    <dgm:pt modelId="{D9DD7421-EF62-424C-9427-CA854D499339}" type="pres">
      <dgm:prSet presAssocID="{A1074757-F8AF-4203-8891-235805D0A61D}" presName="compNode" presStyleCnt="0"/>
      <dgm:spPr/>
    </dgm:pt>
    <dgm:pt modelId="{A751E696-7612-44BC-A34D-4E8CD408EF8E}" type="pres">
      <dgm:prSet presAssocID="{A1074757-F8AF-4203-8891-235805D0A61D}" presName="iconBgRect" presStyleLbl="bgShp" presStyleIdx="0" presStyleCnt="6"/>
      <dgm:spPr/>
    </dgm:pt>
    <dgm:pt modelId="{EA7B9FA4-685F-4E0B-B244-CE85648C44B6}" type="pres">
      <dgm:prSet presAssocID="{A1074757-F8AF-4203-8891-235805D0A61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First Aid"/>
        </a:ext>
      </dgm:extLst>
    </dgm:pt>
    <dgm:pt modelId="{8F8EACFB-E295-4F2D-A9CE-01FAB6FDB0D1}" type="pres">
      <dgm:prSet presAssocID="{A1074757-F8AF-4203-8891-235805D0A61D}" presName="spaceRect" presStyleCnt="0"/>
      <dgm:spPr/>
    </dgm:pt>
    <dgm:pt modelId="{54734C2E-17D6-49B1-80F1-9C87C710104B}" type="pres">
      <dgm:prSet presAssocID="{A1074757-F8AF-4203-8891-235805D0A61D}" presName="textRect" presStyleLbl="revTx" presStyleIdx="0" presStyleCnt="6">
        <dgm:presLayoutVars>
          <dgm:chMax val="1"/>
          <dgm:chPref val="1"/>
        </dgm:presLayoutVars>
      </dgm:prSet>
      <dgm:spPr/>
    </dgm:pt>
    <dgm:pt modelId="{379F2A5A-DEC1-4322-92B3-ECAA98EDF73C}" type="pres">
      <dgm:prSet presAssocID="{3373A9BE-8FD1-408E-9CF5-FC9406369DFF}" presName="sibTrans" presStyleLbl="sibTrans2D1" presStyleIdx="0" presStyleCnt="0"/>
      <dgm:spPr/>
    </dgm:pt>
    <dgm:pt modelId="{BF79C1C8-F419-46B9-8AD6-52C902A3E5B5}" type="pres">
      <dgm:prSet presAssocID="{61D707A0-6B9F-4FA1-8BBA-049D7870EAD4}" presName="compNode" presStyleCnt="0"/>
      <dgm:spPr/>
    </dgm:pt>
    <dgm:pt modelId="{3A0DC15B-A98F-4A40-873B-87F43B79881F}" type="pres">
      <dgm:prSet presAssocID="{61D707A0-6B9F-4FA1-8BBA-049D7870EAD4}" presName="iconBgRect" presStyleLbl="bgShp" presStyleIdx="1" presStyleCnt="6"/>
      <dgm:spPr/>
    </dgm:pt>
    <dgm:pt modelId="{B3E91B37-8CA0-431C-A398-09965B8AF9A5}" type="pres">
      <dgm:prSet presAssocID="{61D707A0-6B9F-4FA1-8BBA-049D7870EAD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ruitment Management"/>
        </a:ext>
      </dgm:extLst>
    </dgm:pt>
    <dgm:pt modelId="{6FBD9CBE-0AB3-434F-97D9-0E28B55A621A}" type="pres">
      <dgm:prSet presAssocID="{61D707A0-6B9F-4FA1-8BBA-049D7870EAD4}" presName="spaceRect" presStyleCnt="0"/>
      <dgm:spPr/>
    </dgm:pt>
    <dgm:pt modelId="{085291A0-E876-470B-BD67-652290BEEBA2}" type="pres">
      <dgm:prSet presAssocID="{61D707A0-6B9F-4FA1-8BBA-049D7870EAD4}" presName="textRect" presStyleLbl="revTx" presStyleIdx="1" presStyleCnt="6">
        <dgm:presLayoutVars>
          <dgm:chMax val="1"/>
          <dgm:chPref val="1"/>
        </dgm:presLayoutVars>
      </dgm:prSet>
      <dgm:spPr/>
    </dgm:pt>
    <dgm:pt modelId="{D65D279C-EBCB-433B-BB19-EFD7AB3A48EC}" type="pres">
      <dgm:prSet presAssocID="{72282681-92B1-4C70-A046-F0A047F76F61}" presName="sibTrans" presStyleLbl="sibTrans2D1" presStyleIdx="0" presStyleCnt="0"/>
      <dgm:spPr/>
    </dgm:pt>
    <dgm:pt modelId="{32D73F00-9227-4433-A6A2-382A81B416AA}" type="pres">
      <dgm:prSet presAssocID="{0BFBEC50-7127-40F5-95D5-96B0D01F4E51}" presName="compNode" presStyleCnt="0"/>
      <dgm:spPr/>
    </dgm:pt>
    <dgm:pt modelId="{C22D3B8C-9525-4EE7-B6C5-AA80A46720B1}" type="pres">
      <dgm:prSet presAssocID="{0BFBEC50-7127-40F5-95D5-96B0D01F4E51}" presName="iconBgRect" presStyleLbl="bgShp" presStyleIdx="2" presStyleCnt="6"/>
      <dgm:spPr/>
    </dgm:pt>
    <dgm:pt modelId="{EBE600C2-47E3-4ECE-9A72-7F47D905D0E2}" type="pres">
      <dgm:prSet presAssocID="{0BFBEC50-7127-40F5-95D5-96B0D01F4E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a:ext>
      </dgm:extLst>
    </dgm:pt>
    <dgm:pt modelId="{6F9E4031-3BB1-4792-857A-0FA80E326BCF}" type="pres">
      <dgm:prSet presAssocID="{0BFBEC50-7127-40F5-95D5-96B0D01F4E51}" presName="spaceRect" presStyleCnt="0"/>
      <dgm:spPr/>
    </dgm:pt>
    <dgm:pt modelId="{3B09FC80-54CE-40CD-A364-8AC9D6339BAA}" type="pres">
      <dgm:prSet presAssocID="{0BFBEC50-7127-40F5-95D5-96B0D01F4E51}" presName="textRect" presStyleLbl="revTx" presStyleIdx="2" presStyleCnt="6">
        <dgm:presLayoutVars>
          <dgm:chMax val="1"/>
          <dgm:chPref val="1"/>
        </dgm:presLayoutVars>
      </dgm:prSet>
      <dgm:spPr/>
    </dgm:pt>
    <dgm:pt modelId="{7EF9F0A7-CBF8-4E6B-B835-0E22ED2DE20A}" type="pres">
      <dgm:prSet presAssocID="{DAB58BA0-3151-4DE5-850C-B3C5E0CFD17C}" presName="sibTrans" presStyleLbl="sibTrans2D1" presStyleIdx="0" presStyleCnt="0"/>
      <dgm:spPr/>
    </dgm:pt>
    <dgm:pt modelId="{87BAF300-4058-4DBD-B9F8-0402BB678570}" type="pres">
      <dgm:prSet presAssocID="{662FE78E-317B-4C8C-9990-F0C70D500F11}" presName="compNode" presStyleCnt="0"/>
      <dgm:spPr/>
    </dgm:pt>
    <dgm:pt modelId="{8BAF5A58-9576-4F84-90D5-4FF3969EACCA}" type="pres">
      <dgm:prSet presAssocID="{662FE78E-317B-4C8C-9990-F0C70D500F11}" presName="iconBgRect" presStyleLbl="bgShp" presStyleIdx="3" presStyleCnt="6"/>
      <dgm:spPr/>
    </dgm:pt>
    <dgm:pt modelId="{52FB6C74-FBB3-4233-8BFE-D0DA40849EF1}" type="pres">
      <dgm:prSet presAssocID="{662FE78E-317B-4C8C-9990-F0C70D500F1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lth"/>
        </a:ext>
      </dgm:extLst>
    </dgm:pt>
    <dgm:pt modelId="{876592F8-5773-4AF2-917F-25B875886460}" type="pres">
      <dgm:prSet presAssocID="{662FE78E-317B-4C8C-9990-F0C70D500F11}" presName="spaceRect" presStyleCnt="0"/>
      <dgm:spPr/>
    </dgm:pt>
    <dgm:pt modelId="{BF47FD47-FEF2-4E9E-AC54-47A14C8561E4}" type="pres">
      <dgm:prSet presAssocID="{662FE78E-317B-4C8C-9990-F0C70D500F11}" presName="textRect" presStyleLbl="revTx" presStyleIdx="3" presStyleCnt="6">
        <dgm:presLayoutVars>
          <dgm:chMax val="1"/>
          <dgm:chPref val="1"/>
        </dgm:presLayoutVars>
      </dgm:prSet>
      <dgm:spPr/>
    </dgm:pt>
    <dgm:pt modelId="{5BC8BC52-992B-4DE4-8E47-4652C3F746C7}" type="pres">
      <dgm:prSet presAssocID="{B45CC6A0-8ADA-42FE-9A55-00AB2AF09099}" presName="sibTrans" presStyleLbl="sibTrans2D1" presStyleIdx="0" presStyleCnt="0"/>
      <dgm:spPr/>
    </dgm:pt>
    <dgm:pt modelId="{C0C85CB7-AD56-461C-800A-7FE46221812C}" type="pres">
      <dgm:prSet presAssocID="{F680E2EE-C43C-405D-80AE-16F575F9C6E6}" presName="compNode" presStyleCnt="0"/>
      <dgm:spPr/>
    </dgm:pt>
    <dgm:pt modelId="{66BBDEFF-435F-4074-8585-4B88F3B915A5}" type="pres">
      <dgm:prSet presAssocID="{F680E2EE-C43C-405D-80AE-16F575F9C6E6}" presName="iconBgRect" presStyleLbl="bgShp" presStyleIdx="4" presStyleCnt="6"/>
      <dgm:spPr/>
    </dgm:pt>
    <dgm:pt modelId="{C76591EF-AFE4-4416-999D-AEF9A62A9094}" type="pres">
      <dgm:prSet presAssocID="{F680E2EE-C43C-405D-80AE-16F575F9C6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unications"/>
        </a:ext>
      </dgm:extLst>
    </dgm:pt>
    <dgm:pt modelId="{6DFE3D2B-03A3-4F87-B2BF-CDBDB5A0C830}" type="pres">
      <dgm:prSet presAssocID="{F680E2EE-C43C-405D-80AE-16F575F9C6E6}" presName="spaceRect" presStyleCnt="0"/>
      <dgm:spPr/>
    </dgm:pt>
    <dgm:pt modelId="{F8DF7F40-8C72-4871-BE43-551F1FD4EC64}" type="pres">
      <dgm:prSet presAssocID="{F680E2EE-C43C-405D-80AE-16F575F9C6E6}" presName="textRect" presStyleLbl="revTx" presStyleIdx="4" presStyleCnt="6">
        <dgm:presLayoutVars>
          <dgm:chMax val="1"/>
          <dgm:chPref val="1"/>
        </dgm:presLayoutVars>
      </dgm:prSet>
      <dgm:spPr/>
    </dgm:pt>
    <dgm:pt modelId="{0BA74308-9DED-405B-91B9-2DAD35FE4B85}" type="pres">
      <dgm:prSet presAssocID="{FB3DB1D3-79A8-4321-A04D-D3DA0D20E62D}" presName="sibTrans" presStyleLbl="sibTrans2D1" presStyleIdx="0" presStyleCnt="0"/>
      <dgm:spPr/>
    </dgm:pt>
    <dgm:pt modelId="{C19ED4E4-DE84-4425-8EA2-F65BF9CE8FB9}" type="pres">
      <dgm:prSet presAssocID="{1A3CB394-87AF-473B-B030-3573F3F960B8}" presName="compNode" presStyleCnt="0"/>
      <dgm:spPr/>
    </dgm:pt>
    <dgm:pt modelId="{5D077EC0-4BBA-4889-9EF3-E19FDDF58EDC}" type="pres">
      <dgm:prSet presAssocID="{1A3CB394-87AF-473B-B030-3573F3F960B8}" presName="iconBgRect" presStyleLbl="bgShp" presStyleIdx="5" presStyleCnt="6"/>
      <dgm:spPr/>
    </dgm:pt>
    <dgm:pt modelId="{8C9D63AB-D8D2-4559-81DD-53A8C48D2DCD}" type="pres">
      <dgm:prSet presAssocID="{1A3CB394-87AF-473B-B030-3573F3F960B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ngerprint"/>
        </a:ext>
      </dgm:extLst>
    </dgm:pt>
    <dgm:pt modelId="{75F3C81E-E65F-42C4-8D55-315D5C13BEAD}" type="pres">
      <dgm:prSet presAssocID="{1A3CB394-87AF-473B-B030-3573F3F960B8}" presName="spaceRect" presStyleCnt="0"/>
      <dgm:spPr/>
    </dgm:pt>
    <dgm:pt modelId="{EEB0E7FE-750E-41BF-858A-1170EE20895B}" type="pres">
      <dgm:prSet presAssocID="{1A3CB394-87AF-473B-B030-3573F3F960B8}" presName="textRect" presStyleLbl="revTx" presStyleIdx="5" presStyleCnt="6">
        <dgm:presLayoutVars>
          <dgm:chMax val="1"/>
          <dgm:chPref val="1"/>
        </dgm:presLayoutVars>
      </dgm:prSet>
      <dgm:spPr/>
    </dgm:pt>
  </dgm:ptLst>
  <dgm:cxnLst>
    <dgm:cxn modelId="{ABE60E10-C523-4FEC-985E-7E44A568C4F6}" type="presOf" srcId="{F680E2EE-C43C-405D-80AE-16F575F9C6E6}" destId="{F8DF7F40-8C72-4871-BE43-551F1FD4EC64}" srcOrd="0" destOrd="0" presId="urn:microsoft.com/office/officeart/2018/2/layout/IconCircleList"/>
    <dgm:cxn modelId="{CE91EB15-18EB-4EDC-9821-4B664CE3DC41}" srcId="{E5B461B1-1AE8-4473-9EC6-BEBBC7EB3758}" destId="{F680E2EE-C43C-405D-80AE-16F575F9C6E6}" srcOrd="4" destOrd="0" parTransId="{FE6E559E-52D2-42BA-B146-3C384D9FD145}" sibTransId="{FB3DB1D3-79A8-4321-A04D-D3DA0D20E62D}"/>
    <dgm:cxn modelId="{A1CB311E-992B-4BFD-86CD-06A9F693A5CC}" type="presOf" srcId="{DAB58BA0-3151-4DE5-850C-B3C5E0CFD17C}" destId="{7EF9F0A7-CBF8-4E6B-B835-0E22ED2DE20A}" srcOrd="0" destOrd="0" presId="urn:microsoft.com/office/officeart/2018/2/layout/IconCircleList"/>
    <dgm:cxn modelId="{722E3F25-1D51-4187-BC01-96A3B1BC66D2}" srcId="{E5B461B1-1AE8-4473-9EC6-BEBBC7EB3758}" destId="{A1074757-F8AF-4203-8891-235805D0A61D}" srcOrd="0" destOrd="0" parTransId="{8228B3EF-F197-4AF4-8156-1CF3E9AE7824}" sibTransId="{3373A9BE-8FD1-408E-9CF5-FC9406369DFF}"/>
    <dgm:cxn modelId="{6454DB31-B73A-484F-BFD3-C9CDDF707735}" srcId="{E5B461B1-1AE8-4473-9EC6-BEBBC7EB3758}" destId="{662FE78E-317B-4C8C-9990-F0C70D500F11}" srcOrd="3" destOrd="0" parTransId="{D9D7B43C-EF58-4686-9751-DCA5DC02767A}" sibTransId="{B45CC6A0-8ADA-42FE-9A55-00AB2AF09099}"/>
    <dgm:cxn modelId="{D23E383A-E9AF-438A-86E7-5F698AC3CFD5}" type="presOf" srcId="{72282681-92B1-4C70-A046-F0A047F76F61}" destId="{D65D279C-EBCB-433B-BB19-EFD7AB3A48EC}" srcOrd="0" destOrd="0" presId="urn:microsoft.com/office/officeart/2018/2/layout/IconCircleList"/>
    <dgm:cxn modelId="{8EA48168-C28B-475E-924E-FA8057818CB0}" type="presOf" srcId="{FB3DB1D3-79A8-4321-A04D-D3DA0D20E62D}" destId="{0BA74308-9DED-405B-91B9-2DAD35FE4B85}" srcOrd="0" destOrd="0" presId="urn:microsoft.com/office/officeart/2018/2/layout/IconCircleList"/>
    <dgm:cxn modelId="{FA2A0A91-05AB-441E-9A44-25B3E1A7E7FA}" srcId="{E5B461B1-1AE8-4473-9EC6-BEBBC7EB3758}" destId="{1A3CB394-87AF-473B-B030-3573F3F960B8}" srcOrd="5" destOrd="0" parTransId="{03C0D8AA-ABCA-477F-B0A5-5EF4958DE5E1}" sibTransId="{97DF947B-6C60-45D1-B666-6E30F0F868E2}"/>
    <dgm:cxn modelId="{B1EDF495-6DB4-475B-85E1-7FF2368242F0}" type="presOf" srcId="{1A3CB394-87AF-473B-B030-3573F3F960B8}" destId="{EEB0E7FE-750E-41BF-858A-1170EE20895B}" srcOrd="0" destOrd="0" presId="urn:microsoft.com/office/officeart/2018/2/layout/IconCircleList"/>
    <dgm:cxn modelId="{2CF7CFAB-ADA5-4AF3-80E6-D54356E27C9D}" type="presOf" srcId="{B45CC6A0-8ADA-42FE-9A55-00AB2AF09099}" destId="{5BC8BC52-992B-4DE4-8E47-4652C3F746C7}" srcOrd="0" destOrd="0" presId="urn:microsoft.com/office/officeart/2018/2/layout/IconCircleList"/>
    <dgm:cxn modelId="{533B80B0-7FC3-4F9B-ABF8-6FFC826E8556}" type="presOf" srcId="{E5B461B1-1AE8-4473-9EC6-BEBBC7EB3758}" destId="{B2EF3B93-A35B-4FE9-8435-3B60E22D1FE8}" srcOrd="0" destOrd="0" presId="urn:microsoft.com/office/officeart/2018/2/layout/IconCircleList"/>
    <dgm:cxn modelId="{D6A439BB-8EC4-438C-AD36-72EF9EA0BDB8}" srcId="{E5B461B1-1AE8-4473-9EC6-BEBBC7EB3758}" destId="{0BFBEC50-7127-40F5-95D5-96B0D01F4E51}" srcOrd="2" destOrd="0" parTransId="{BFD1A876-7E16-4F20-B357-FE21918A4FE6}" sibTransId="{DAB58BA0-3151-4DE5-850C-B3C5E0CFD17C}"/>
    <dgm:cxn modelId="{7F5FF7CC-9AEC-43B3-AA50-F1B762634BB9}" srcId="{E5B461B1-1AE8-4473-9EC6-BEBBC7EB3758}" destId="{61D707A0-6B9F-4FA1-8BBA-049D7870EAD4}" srcOrd="1" destOrd="0" parTransId="{840CB504-584E-4ACA-B07B-DAAD3F4DF809}" sibTransId="{72282681-92B1-4C70-A046-F0A047F76F61}"/>
    <dgm:cxn modelId="{A2A253D5-EED7-4395-8FD5-B7BE4F507A49}" type="presOf" srcId="{0BFBEC50-7127-40F5-95D5-96B0D01F4E51}" destId="{3B09FC80-54CE-40CD-A364-8AC9D6339BAA}" srcOrd="0" destOrd="0" presId="urn:microsoft.com/office/officeart/2018/2/layout/IconCircleList"/>
    <dgm:cxn modelId="{4CEAB7DA-66FC-4F29-9A75-DF30BE2783CE}" type="presOf" srcId="{662FE78E-317B-4C8C-9990-F0C70D500F11}" destId="{BF47FD47-FEF2-4E9E-AC54-47A14C8561E4}" srcOrd="0" destOrd="0" presId="urn:microsoft.com/office/officeart/2018/2/layout/IconCircleList"/>
    <dgm:cxn modelId="{C4E1B3DC-4940-40E6-B294-5CD428F521FB}" type="presOf" srcId="{A1074757-F8AF-4203-8891-235805D0A61D}" destId="{54734C2E-17D6-49B1-80F1-9C87C710104B}" srcOrd="0" destOrd="0" presId="urn:microsoft.com/office/officeart/2018/2/layout/IconCircleList"/>
    <dgm:cxn modelId="{147ACFF0-F58A-4207-B471-294398ACD832}" type="presOf" srcId="{61D707A0-6B9F-4FA1-8BBA-049D7870EAD4}" destId="{085291A0-E876-470B-BD67-652290BEEBA2}" srcOrd="0" destOrd="0" presId="urn:microsoft.com/office/officeart/2018/2/layout/IconCircleList"/>
    <dgm:cxn modelId="{049254F3-A034-4966-BC7A-44AB81CC9B52}" type="presOf" srcId="{3373A9BE-8FD1-408E-9CF5-FC9406369DFF}" destId="{379F2A5A-DEC1-4322-92B3-ECAA98EDF73C}" srcOrd="0" destOrd="0" presId="urn:microsoft.com/office/officeart/2018/2/layout/IconCircleList"/>
    <dgm:cxn modelId="{6E1DC3EF-4394-418D-813D-F15519CCA30C}" type="presParOf" srcId="{B2EF3B93-A35B-4FE9-8435-3B60E22D1FE8}" destId="{E671FFBE-B0D9-4550-A9FA-2CB4850B16C8}" srcOrd="0" destOrd="0" presId="urn:microsoft.com/office/officeart/2018/2/layout/IconCircleList"/>
    <dgm:cxn modelId="{3803B2DB-2C95-424B-9BCE-EC4D9709D038}" type="presParOf" srcId="{E671FFBE-B0D9-4550-A9FA-2CB4850B16C8}" destId="{D9DD7421-EF62-424C-9427-CA854D499339}" srcOrd="0" destOrd="0" presId="urn:microsoft.com/office/officeart/2018/2/layout/IconCircleList"/>
    <dgm:cxn modelId="{D80BC6C6-4296-484A-843B-EBEC6D9EA846}" type="presParOf" srcId="{D9DD7421-EF62-424C-9427-CA854D499339}" destId="{A751E696-7612-44BC-A34D-4E8CD408EF8E}" srcOrd="0" destOrd="0" presId="urn:microsoft.com/office/officeart/2018/2/layout/IconCircleList"/>
    <dgm:cxn modelId="{DF6FE442-4BAD-4D49-BFCA-0275A7055DEA}" type="presParOf" srcId="{D9DD7421-EF62-424C-9427-CA854D499339}" destId="{EA7B9FA4-685F-4E0B-B244-CE85648C44B6}" srcOrd="1" destOrd="0" presId="urn:microsoft.com/office/officeart/2018/2/layout/IconCircleList"/>
    <dgm:cxn modelId="{F5E23D91-AF08-42A7-8DFE-CFE63B44D0B9}" type="presParOf" srcId="{D9DD7421-EF62-424C-9427-CA854D499339}" destId="{8F8EACFB-E295-4F2D-A9CE-01FAB6FDB0D1}" srcOrd="2" destOrd="0" presId="urn:microsoft.com/office/officeart/2018/2/layout/IconCircleList"/>
    <dgm:cxn modelId="{B22270EF-7542-4510-BF18-9396BAC76819}" type="presParOf" srcId="{D9DD7421-EF62-424C-9427-CA854D499339}" destId="{54734C2E-17D6-49B1-80F1-9C87C710104B}" srcOrd="3" destOrd="0" presId="urn:microsoft.com/office/officeart/2018/2/layout/IconCircleList"/>
    <dgm:cxn modelId="{8951046D-5B22-46FB-A8EE-086F64FB92A6}" type="presParOf" srcId="{E671FFBE-B0D9-4550-A9FA-2CB4850B16C8}" destId="{379F2A5A-DEC1-4322-92B3-ECAA98EDF73C}" srcOrd="1" destOrd="0" presId="urn:microsoft.com/office/officeart/2018/2/layout/IconCircleList"/>
    <dgm:cxn modelId="{BA173738-6FF1-42E2-9B5B-A145B0A7E5AD}" type="presParOf" srcId="{E671FFBE-B0D9-4550-A9FA-2CB4850B16C8}" destId="{BF79C1C8-F419-46B9-8AD6-52C902A3E5B5}" srcOrd="2" destOrd="0" presId="urn:microsoft.com/office/officeart/2018/2/layout/IconCircleList"/>
    <dgm:cxn modelId="{5C78526B-EDDC-48A7-9B93-18493E5B6677}" type="presParOf" srcId="{BF79C1C8-F419-46B9-8AD6-52C902A3E5B5}" destId="{3A0DC15B-A98F-4A40-873B-87F43B79881F}" srcOrd="0" destOrd="0" presId="urn:microsoft.com/office/officeart/2018/2/layout/IconCircleList"/>
    <dgm:cxn modelId="{A339484F-B29F-40A8-8674-A404E9E742B2}" type="presParOf" srcId="{BF79C1C8-F419-46B9-8AD6-52C902A3E5B5}" destId="{B3E91B37-8CA0-431C-A398-09965B8AF9A5}" srcOrd="1" destOrd="0" presId="urn:microsoft.com/office/officeart/2018/2/layout/IconCircleList"/>
    <dgm:cxn modelId="{36BC96A2-7038-4D9E-88F7-84931F4AD28F}" type="presParOf" srcId="{BF79C1C8-F419-46B9-8AD6-52C902A3E5B5}" destId="{6FBD9CBE-0AB3-434F-97D9-0E28B55A621A}" srcOrd="2" destOrd="0" presId="urn:microsoft.com/office/officeart/2018/2/layout/IconCircleList"/>
    <dgm:cxn modelId="{40D01782-E06C-4911-BD53-E16FB3A8CCD2}" type="presParOf" srcId="{BF79C1C8-F419-46B9-8AD6-52C902A3E5B5}" destId="{085291A0-E876-470B-BD67-652290BEEBA2}" srcOrd="3" destOrd="0" presId="urn:microsoft.com/office/officeart/2018/2/layout/IconCircleList"/>
    <dgm:cxn modelId="{5690EDC7-8CC3-46BD-A9E4-F2C3B4D3A930}" type="presParOf" srcId="{E671FFBE-B0D9-4550-A9FA-2CB4850B16C8}" destId="{D65D279C-EBCB-433B-BB19-EFD7AB3A48EC}" srcOrd="3" destOrd="0" presId="urn:microsoft.com/office/officeart/2018/2/layout/IconCircleList"/>
    <dgm:cxn modelId="{9CAF745C-98E6-48CF-90E0-B0D2F212D4A8}" type="presParOf" srcId="{E671FFBE-B0D9-4550-A9FA-2CB4850B16C8}" destId="{32D73F00-9227-4433-A6A2-382A81B416AA}" srcOrd="4" destOrd="0" presId="urn:microsoft.com/office/officeart/2018/2/layout/IconCircleList"/>
    <dgm:cxn modelId="{5BB21B2C-BA33-44F5-8964-8FF8E4BF6CF3}" type="presParOf" srcId="{32D73F00-9227-4433-A6A2-382A81B416AA}" destId="{C22D3B8C-9525-4EE7-B6C5-AA80A46720B1}" srcOrd="0" destOrd="0" presId="urn:microsoft.com/office/officeart/2018/2/layout/IconCircleList"/>
    <dgm:cxn modelId="{EA314505-B999-47E1-AED5-66B08DE00EE8}" type="presParOf" srcId="{32D73F00-9227-4433-A6A2-382A81B416AA}" destId="{EBE600C2-47E3-4ECE-9A72-7F47D905D0E2}" srcOrd="1" destOrd="0" presId="urn:microsoft.com/office/officeart/2018/2/layout/IconCircleList"/>
    <dgm:cxn modelId="{10348E7E-6E52-4D2F-ABF6-7BAAAF3CD9DD}" type="presParOf" srcId="{32D73F00-9227-4433-A6A2-382A81B416AA}" destId="{6F9E4031-3BB1-4792-857A-0FA80E326BCF}" srcOrd="2" destOrd="0" presId="urn:microsoft.com/office/officeart/2018/2/layout/IconCircleList"/>
    <dgm:cxn modelId="{2877C4E1-DD7B-4BCF-9C44-A39355BC2251}" type="presParOf" srcId="{32D73F00-9227-4433-A6A2-382A81B416AA}" destId="{3B09FC80-54CE-40CD-A364-8AC9D6339BAA}" srcOrd="3" destOrd="0" presId="urn:microsoft.com/office/officeart/2018/2/layout/IconCircleList"/>
    <dgm:cxn modelId="{A879092E-B100-4CFF-B4E8-0EE4D36AF809}" type="presParOf" srcId="{E671FFBE-B0D9-4550-A9FA-2CB4850B16C8}" destId="{7EF9F0A7-CBF8-4E6B-B835-0E22ED2DE20A}" srcOrd="5" destOrd="0" presId="urn:microsoft.com/office/officeart/2018/2/layout/IconCircleList"/>
    <dgm:cxn modelId="{774B1AE4-98C7-4DDF-BE9A-69AFA1760091}" type="presParOf" srcId="{E671FFBE-B0D9-4550-A9FA-2CB4850B16C8}" destId="{87BAF300-4058-4DBD-B9F8-0402BB678570}" srcOrd="6" destOrd="0" presId="urn:microsoft.com/office/officeart/2018/2/layout/IconCircleList"/>
    <dgm:cxn modelId="{B938395F-420E-49F2-A765-2794C3E6763C}" type="presParOf" srcId="{87BAF300-4058-4DBD-B9F8-0402BB678570}" destId="{8BAF5A58-9576-4F84-90D5-4FF3969EACCA}" srcOrd="0" destOrd="0" presId="urn:microsoft.com/office/officeart/2018/2/layout/IconCircleList"/>
    <dgm:cxn modelId="{AC7D375F-0C8F-45AF-BA22-53D77E3847C5}" type="presParOf" srcId="{87BAF300-4058-4DBD-B9F8-0402BB678570}" destId="{52FB6C74-FBB3-4233-8BFE-D0DA40849EF1}" srcOrd="1" destOrd="0" presId="urn:microsoft.com/office/officeart/2018/2/layout/IconCircleList"/>
    <dgm:cxn modelId="{C134A29D-9F3F-41D8-BD95-3F82B4697EE8}" type="presParOf" srcId="{87BAF300-4058-4DBD-B9F8-0402BB678570}" destId="{876592F8-5773-4AF2-917F-25B875886460}" srcOrd="2" destOrd="0" presId="urn:microsoft.com/office/officeart/2018/2/layout/IconCircleList"/>
    <dgm:cxn modelId="{D1A96B27-CF79-4094-9852-8477C9E52732}" type="presParOf" srcId="{87BAF300-4058-4DBD-B9F8-0402BB678570}" destId="{BF47FD47-FEF2-4E9E-AC54-47A14C8561E4}" srcOrd="3" destOrd="0" presId="urn:microsoft.com/office/officeart/2018/2/layout/IconCircleList"/>
    <dgm:cxn modelId="{A872F9BD-52F4-4528-9F7C-391FCD1301CE}" type="presParOf" srcId="{E671FFBE-B0D9-4550-A9FA-2CB4850B16C8}" destId="{5BC8BC52-992B-4DE4-8E47-4652C3F746C7}" srcOrd="7" destOrd="0" presId="urn:microsoft.com/office/officeart/2018/2/layout/IconCircleList"/>
    <dgm:cxn modelId="{DEB73A4F-73A2-4C81-92C2-DE01C71C2E18}" type="presParOf" srcId="{E671FFBE-B0D9-4550-A9FA-2CB4850B16C8}" destId="{C0C85CB7-AD56-461C-800A-7FE46221812C}" srcOrd="8" destOrd="0" presId="urn:microsoft.com/office/officeart/2018/2/layout/IconCircleList"/>
    <dgm:cxn modelId="{19EEE5AC-8E59-4637-AC94-087E4C3D0F90}" type="presParOf" srcId="{C0C85CB7-AD56-461C-800A-7FE46221812C}" destId="{66BBDEFF-435F-4074-8585-4B88F3B915A5}" srcOrd="0" destOrd="0" presId="urn:microsoft.com/office/officeart/2018/2/layout/IconCircleList"/>
    <dgm:cxn modelId="{2BFA7FA8-B739-4B40-9730-7F3724832103}" type="presParOf" srcId="{C0C85CB7-AD56-461C-800A-7FE46221812C}" destId="{C76591EF-AFE4-4416-999D-AEF9A62A9094}" srcOrd="1" destOrd="0" presId="urn:microsoft.com/office/officeart/2018/2/layout/IconCircleList"/>
    <dgm:cxn modelId="{8BF6DD01-5492-43E1-B4E9-803CA12E897F}" type="presParOf" srcId="{C0C85CB7-AD56-461C-800A-7FE46221812C}" destId="{6DFE3D2B-03A3-4F87-B2BF-CDBDB5A0C830}" srcOrd="2" destOrd="0" presId="urn:microsoft.com/office/officeart/2018/2/layout/IconCircleList"/>
    <dgm:cxn modelId="{707E24D4-A4D5-4AB6-A3FC-E2CF955ED0C9}" type="presParOf" srcId="{C0C85CB7-AD56-461C-800A-7FE46221812C}" destId="{F8DF7F40-8C72-4871-BE43-551F1FD4EC64}" srcOrd="3" destOrd="0" presId="urn:microsoft.com/office/officeart/2018/2/layout/IconCircleList"/>
    <dgm:cxn modelId="{24726590-1BE9-448D-91ED-D5FFE987BDFA}" type="presParOf" srcId="{E671FFBE-B0D9-4550-A9FA-2CB4850B16C8}" destId="{0BA74308-9DED-405B-91B9-2DAD35FE4B85}" srcOrd="9" destOrd="0" presId="urn:microsoft.com/office/officeart/2018/2/layout/IconCircleList"/>
    <dgm:cxn modelId="{D96CA181-97ED-4BAC-9BF5-9FED66D97AB1}" type="presParOf" srcId="{E671FFBE-B0D9-4550-A9FA-2CB4850B16C8}" destId="{C19ED4E4-DE84-4425-8EA2-F65BF9CE8FB9}" srcOrd="10" destOrd="0" presId="urn:microsoft.com/office/officeart/2018/2/layout/IconCircleList"/>
    <dgm:cxn modelId="{3A3332FE-F59F-4D3B-84AA-2FD4D5E1BB3D}" type="presParOf" srcId="{C19ED4E4-DE84-4425-8EA2-F65BF9CE8FB9}" destId="{5D077EC0-4BBA-4889-9EF3-E19FDDF58EDC}" srcOrd="0" destOrd="0" presId="urn:microsoft.com/office/officeart/2018/2/layout/IconCircleList"/>
    <dgm:cxn modelId="{B0645035-AE3B-46A9-91AE-1B287171CC25}" type="presParOf" srcId="{C19ED4E4-DE84-4425-8EA2-F65BF9CE8FB9}" destId="{8C9D63AB-D8D2-4559-81DD-53A8C48D2DCD}" srcOrd="1" destOrd="0" presId="urn:microsoft.com/office/officeart/2018/2/layout/IconCircleList"/>
    <dgm:cxn modelId="{56FE885C-A546-4F2A-B7B5-B6B4B157A442}" type="presParOf" srcId="{C19ED4E4-DE84-4425-8EA2-F65BF9CE8FB9}" destId="{75F3C81E-E65F-42C4-8D55-315D5C13BEAD}" srcOrd="2" destOrd="0" presId="urn:microsoft.com/office/officeart/2018/2/layout/IconCircleList"/>
    <dgm:cxn modelId="{56D77680-FFD1-4517-9BB3-00E2E5806C69}" type="presParOf" srcId="{C19ED4E4-DE84-4425-8EA2-F65BF9CE8FB9}" destId="{EEB0E7FE-750E-41BF-858A-1170EE20895B}" srcOrd="3" destOrd="0" presId="urn:microsoft.com/office/officeart/2018/2/layout/IconCircl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060CB-2D2E-4EDF-98D1-C9F5F4BCDA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D70C32-C93A-4169-95B4-CAFFC531BE2C}">
      <dgm:prSet/>
      <dgm:spPr/>
      <dgm:t>
        <a:bodyPr/>
        <a:lstStyle/>
        <a:p>
          <a:pPr>
            <a:lnSpc>
              <a:spcPct val="100000"/>
            </a:lnSpc>
          </a:pPr>
          <a:r>
            <a:rPr lang="en-GB"/>
            <a:t>One of the </a:t>
          </a:r>
          <a:r>
            <a:rPr lang="en-GB" b="1"/>
            <a:t>fastest growing </a:t>
          </a:r>
          <a:r>
            <a:rPr lang="en-GB"/>
            <a:t>sectors locally! Leicester and Leicestershire is the UKs </a:t>
          </a:r>
          <a:r>
            <a:rPr lang="en-GB" b="1"/>
            <a:t>leading location </a:t>
          </a:r>
          <a:r>
            <a:rPr lang="en-GB"/>
            <a:t>for space. </a:t>
          </a:r>
          <a:endParaRPr lang="en-US"/>
        </a:p>
      </dgm:t>
    </dgm:pt>
    <dgm:pt modelId="{2DAA5F05-42C3-45FB-BFCD-6359665F1EA2}" type="parTrans" cxnId="{80DB35F6-81C7-4282-B18C-2387E4717FC7}">
      <dgm:prSet/>
      <dgm:spPr/>
      <dgm:t>
        <a:bodyPr/>
        <a:lstStyle/>
        <a:p>
          <a:endParaRPr lang="en-US"/>
        </a:p>
      </dgm:t>
    </dgm:pt>
    <dgm:pt modelId="{8FA61494-59C2-49E7-B98E-996A901E60CC}" type="sibTrans" cxnId="{80DB35F6-81C7-4282-B18C-2387E4717FC7}">
      <dgm:prSet/>
      <dgm:spPr/>
      <dgm:t>
        <a:bodyPr/>
        <a:lstStyle/>
        <a:p>
          <a:endParaRPr lang="en-US"/>
        </a:p>
      </dgm:t>
    </dgm:pt>
    <dgm:pt modelId="{E29359BF-30FD-477F-BF2B-61EA543E3AA1}">
      <dgm:prSet/>
      <dgm:spPr/>
      <dgm:t>
        <a:bodyPr/>
        <a:lstStyle/>
        <a:p>
          <a:pPr>
            <a:lnSpc>
              <a:spcPct val="100000"/>
            </a:lnSpc>
          </a:pPr>
          <a:r>
            <a:rPr lang="en-GB"/>
            <a:t>Space information and research informs our modern life including medical devises, SatNav, climate monitoring and high-speed communications!</a:t>
          </a:r>
          <a:endParaRPr lang="en-US"/>
        </a:p>
      </dgm:t>
    </dgm:pt>
    <dgm:pt modelId="{60A436C4-DFE6-47D9-BDC5-D0936628A13F}" type="parTrans" cxnId="{4E66F1DE-826D-469A-BD10-C76D9DC0242B}">
      <dgm:prSet/>
      <dgm:spPr/>
      <dgm:t>
        <a:bodyPr/>
        <a:lstStyle/>
        <a:p>
          <a:endParaRPr lang="en-US"/>
        </a:p>
      </dgm:t>
    </dgm:pt>
    <dgm:pt modelId="{7A81B6CB-EC5F-48D8-B0CA-023D68AAB314}" type="sibTrans" cxnId="{4E66F1DE-826D-469A-BD10-C76D9DC0242B}">
      <dgm:prSet/>
      <dgm:spPr/>
      <dgm:t>
        <a:bodyPr/>
        <a:lstStyle/>
        <a:p>
          <a:endParaRPr lang="en-US"/>
        </a:p>
      </dgm:t>
    </dgm:pt>
    <dgm:pt modelId="{5DAE8BD1-7E0E-4E64-961A-FA053D09291C}">
      <dgm:prSet/>
      <dgm:spPr/>
      <dgm:t>
        <a:bodyPr/>
        <a:lstStyle/>
        <a:p>
          <a:pPr>
            <a:lnSpc>
              <a:spcPct val="100000"/>
            </a:lnSpc>
          </a:pPr>
          <a:r>
            <a:rPr lang="en-GB" dirty="0"/>
            <a:t>2</a:t>
          </a:r>
          <a:r>
            <a:rPr lang="en-GB" baseline="30000" dirty="0"/>
            <a:t>nd</a:t>
          </a:r>
          <a:r>
            <a:rPr lang="en-GB" dirty="0"/>
            <a:t> largest campus-based cluster with a dedicated space focus in the UK. Strong links with Leicester University. </a:t>
          </a:r>
          <a:r>
            <a:rPr lang="en-GB" dirty="0">
              <a:hlinkClick xmlns:r="http://schemas.openxmlformats.org/officeDocument/2006/relationships" r:id="rId1"/>
            </a:rPr>
            <a:t>Home - Space Park Leicester</a:t>
          </a:r>
          <a:r>
            <a:rPr lang="en-GB" dirty="0"/>
            <a:t> </a:t>
          </a:r>
          <a:endParaRPr lang="en-US" dirty="0"/>
        </a:p>
      </dgm:t>
    </dgm:pt>
    <dgm:pt modelId="{BDE24262-1873-4B77-B085-D0B6EA2A1A48}" type="parTrans" cxnId="{41FDF51D-C2A3-4346-A8A5-B3A340B9D97C}">
      <dgm:prSet/>
      <dgm:spPr/>
      <dgm:t>
        <a:bodyPr/>
        <a:lstStyle/>
        <a:p>
          <a:endParaRPr lang="en-US"/>
        </a:p>
      </dgm:t>
    </dgm:pt>
    <dgm:pt modelId="{A7D395FD-9540-4CD9-90A1-C767B281858A}" type="sibTrans" cxnId="{41FDF51D-C2A3-4346-A8A5-B3A340B9D97C}">
      <dgm:prSet/>
      <dgm:spPr/>
      <dgm:t>
        <a:bodyPr/>
        <a:lstStyle/>
        <a:p>
          <a:endParaRPr lang="en-US"/>
        </a:p>
      </dgm:t>
    </dgm:pt>
    <dgm:pt modelId="{743FFE4C-0CE3-4C26-B106-2F55FEC23EBF}" type="pres">
      <dgm:prSet presAssocID="{7CE060CB-2D2E-4EDF-98D1-C9F5F4BCDA4D}" presName="root" presStyleCnt="0">
        <dgm:presLayoutVars>
          <dgm:dir/>
          <dgm:resizeHandles val="exact"/>
        </dgm:presLayoutVars>
      </dgm:prSet>
      <dgm:spPr/>
    </dgm:pt>
    <dgm:pt modelId="{B4CEAA27-B218-485C-AF74-6AC9D236FF39}" type="pres">
      <dgm:prSet presAssocID="{87D70C32-C93A-4169-95B4-CAFFC531BE2C}" presName="compNode" presStyleCnt="0"/>
      <dgm:spPr/>
    </dgm:pt>
    <dgm:pt modelId="{319C474B-E7A2-4798-BD7F-B9E606FF4470}" type="pres">
      <dgm:prSet presAssocID="{87D70C32-C93A-4169-95B4-CAFFC531BE2C}" presName="bgRect" presStyleLbl="bgShp" presStyleIdx="0" presStyleCnt="3"/>
      <dgm:spPr/>
    </dgm:pt>
    <dgm:pt modelId="{FC8ECFDD-9D02-44EB-9B1A-ED8A055F8BFD}" type="pres">
      <dgm:prSet presAssocID="{87D70C32-C93A-4169-95B4-CAFFC531BE2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C51AF587-355F-4819-A13F-96A81D95297C}" type="pres">
      <dgm:prSet presAssocID="{87D70C32-C93A-4169-95B4-CAFFC531BE2C}" presName="spaceRect" presStyleCnt="0"/>
      <dgm:spPr/>
    </dgm:pt>
    <dgm:pt modelId="{1ECF4BAE-BB50-4A01-B4F2-29A2EFC2144A}" type="pres">
      <dgm:prSet presAssocID="{87D70C32-C93A-4169-95B4-CAFFC531BE2C}" presName="parTx" presStyleLbl="revTx" presStyleIdx="0" presStyleCnt="3">
        <dgm:presLayoutVars>
          <dgm:chMax val="0"/>
          <dgm:chPref val="0"/>
        </dgm:presLayoutVars>
      </dgm:prSet>
      <dgm:spPr/>
    </dgm:pt>
    <dgm:pt modelId="{66F54049-D578-4E3B-B15A-A8FCEC04AC87}" type="pres">
      <dgm:prSet presAssocID="{8FA61494-59C2-49E7-B98E-996A901E60CC}" presName="sibTrans" presStyleCnt="0"/>
      <dgm:spPr/>
    </dgm:pt>
    <dgm:pt modelId="{4835963C-306F-4D75-97C4-586D49D00C9E}" type="pres">
      <dgm:prSet presAssocID="{E29359BF-30FD-477F-BF2B-61EA543E3AA1}" presName="compNode" presStyleCnt="0"/>
      <dgm:spPr/>
    </dgm:pt>
    <dgm:pt modelId="{394202A3-6116-4D0C-B7AE-7543093EE2C0}" type="pres">
      <dgm:prSet presAssocID="{E29359BF-30FD-477F-BF2B-61EA543E3AA1}" presName="bgRect" presStyleLbl="bgShp" presStyleIdx="1" presStyleCnt="3"/>
      <dgm:spPr/>
    </dgm:pt>
    <dgm:pt modelId="{18B8E929-535B-4FAC-8A14-268E8F2EAB48}" type="pres">
      <dgm:prSet presAssocID="{E29359BF-30FD-477F-BF2B-61EA543E3AA1}"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terodactyl"/>
        </a:ext>
      </dgm:extLst>
    </dgm:pt>
    <dgm:pt modelId="{A15CC789-2010-45F4-B38D-CDDBC0C76B5F}" type="pres">
      <dgm:prSet presAssocID="{E29359BF-30FD-477F-BF2B-61EA543E3AA1}" presName="spaceRect" presStyleCnt="0"/>
      <dgm:spPr/>
    </dgm:pt>
    <dgm:pt modelId="{659CC7AE-B612-4A06-B077-81EF40AF786B}" type="pres">
      <dgm:prSet presAssocID="{E29359BF-30FD-477F-BF2B-61EA543E3AA1}" presName="parTx" presStyleLbl="revTx" presStyleIdx="1" presStyleCnt="3">
        <dgm:presLayoutVars>
          <dgm:chMax val="0"/>
          <dgm:chPref val="0"/>
        </dgm:presLayoutVars>
      </dgm:prSet>
      <dgm:spPr/>
    </dgm:pt>
    <dgm:pt modelId="{A043208B-7433-4C5E-9AC2-8BA9DEA6E188}" type="pres">
      <dgm:prSet presAssocID="{7A81B6CB-EC5F-48D8-B0CA-023D68AAB314}" presName="sibTrans" presStyleCnt="0"/>
      <dgm:spPr/>
    </dgm:pt>
    <dgm:pt modelId="{FB0CB0C5-26FD-466F-B2DB-985688B08D14}" type="pres">
      <dgm:prSet presAssocID="{5DAE8BD1-7E0E-4E64-961A-FA053D09291C}" presName="compNode" presStyleCnt="0"/>
      <dgm:spPr/>
    </dgm:pt>
    <dgm:pt modelId="{36ECDC61-7CB0-4649-A976-CB710C67DA26}" type="pres">
      <dgm:prSet presAssocID="{5DAE8BD1-7E0E-4E64-961A-FA053D09291C}" presName="bgRect" presStyleLbl="bgShp" presStyleIdx="2" presStyleCnt="3"/>
      <dgm:spPr/>
    </dgm:pt>
    <dgm:pt modelId="{6681DAE0-8F48-440A-BF6C-0073727A1B64}" type="pres">
      <dgm:prSet presAssocID="{5DAE8BD1-7E0E-4E64-961A-FA053D09291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choolhouse"/>
        </a:ext>
      </dgm:extLst>
    </dgm:pt>
    <dgm:pt modelId="{DFE5E3E7-B152-4356-AC0F-42905913AFA0}" type="pres">
      <dgm:prSet presAssocID="{5DAE8BD1-7E0E-4E64-961A-FA053D09291C}" presName="spaceRect" presStyleCnt="0"/>
      <dgm:spPr/>
    </dgm:pt>
    <dgm:pt modelId="{7C898805-2197-49CD-874F-CA53911FC242}" type="pres">
      <dgm:prSet presAssocID="{5DAE8BD1-7E0E-4E64-961A-FA053D09291C}" presName="parTx" presStyleLbl="revTx" presStyleIdx="2" presStyleCnt="3">
        <dgm:presLayoutVars>
          <dgm:chMax val="0"/>
          <dgm:chPref val="0"/>
        </dgm:presLayoutVars>
      </dgm:prSet>
      <dgm:spPr/>
    </dgm:pt>
  </dgm:ptLst>
  <dgm:cxnLst>
    <dgm:cxn modelId="{41FDF51D-C2A3-4346-A8A5-B3A340B9D97C}" srcId="{7CE060CB-2D2E-4EDF-98D1-C9F5F4BCDA4D}" destId="{5DAE8BD1-7E0E-4E64-961A-FA053D09291C}" srcOrd="2" destOrd="0" parTransId="{BDE24262-1873-4B77-B085-D0B6EA2A1A48}" sibTransId="{A7D395FD-9540-4CD9-90A1-C767B281858A}"/>
    <dgm:cxn modelId="{DE90C127-641D-4764-B282-03A348D95812}" type="presOf" srcId="{7CE060CB-2D2E-4EDF-98D1-C9F5F4BCDA4D}" destId="{743FFE4C-0CE3-4C26-B106-2F55FEC23EBF}" srcOrd="0" destOrd="0" presId="urn:microsoft.com/office/officeart/2018/2/layout/IconVerticalSolidList"/>
    <dgm:cxn modelId="{83083E9B-7562-4F67-B665-B54438EE4DA4}" type="presOf" srcId="{5DAE8BD1-7E0E-4E64-961A-FA053D09291C}" destId="{7C898805-2197-49CD-874F-CA53911FC242}" srcOrd="0" destOrd="0" presId="urn:microsoft.com/office/officeart/2018/2/layout/IconVerticalSolidList"/>
    <dgm:cxn modelId="{4D94E7C2-42AC-48B5-BF88-2656C904899A}" type="presOf" srcId="{87D70C32-C93A-4169-95B4-CAFFC531BE2C}" destId="{1ECF4BAE-BB50-4A01-B4F2-29A2EFC2144A}" srcOrd="0" destOrd="0" presId="urn:microsoft.com/office/officeart/2018/2/layout/IconVerticalSolidList"/>
    <dgm:cxn modelId="{4E66F1DE-826D-469A-BD10-C76D9DC0242B}" srcId="{7CE060CB-2D2E-4EDF-98D1-C9F5F4BCDA4D}" destId="{E29359BF-30FD-477F-BF2B-61EA543E3AA1}" srcOrd="1" destOrd="0" parTransId="{60A436C4-DFE6-47D9-BDC5-D0936628A13F}" sibTransId="{7A81B6CB-EC5F-48D8-B0CA-023D68AAB314}"/>
    <dgm:cxn modelId="{25B082F1-1CA9-4FA5-98CF-950198CDE5D0}" type="presOf" srcId="{E29359BF-30FD-477F-BF2B-61EA543E3AA1}" destId="{659CC7AE-B612-4A06-B077-81EF40AF786B}" srcOrd="0" destOrd="0" presId="urn:microsoft.com/office/officeart/2018/2/layout/IconVerticalSolidList"/>
    <dgm:cxn modelId="{80DB35F6-81C7-4282-B18C-2387E4717FC7}" srcId="{7CE060CB-2D2E-4EDF-98D1-C9F5F4BCDA4D}" destId="{87D70C32-C93A-4169-95B4-CAFFC531BE2C}" srcOrd="0" destOrd="0" parTransId="{2DAA5F05-42C3-45FB-BFCD-6359665F1EA2}" sibTransId="{8FA61494-59C2-49E7-B98E-996A901E60CC}"/>
    <dgm:cxn modelId="{6FA7288C-773C-4756-89DB-21B10C0739C5}" type="presParOf" srcId="{743FFE4C-0CE3-4C26-B106-2F55FEC23EBF}" destId="{B4CEAA27-B218-485C-AF74-6AC9D236FF39}" srcOrd="0" destOrd="0" presId="urn:microsoft.com/office/officeart/2018/2/layout/IconVerticalSolidList"/>
    <dgm:cxn modelId="{381A31A5-1DDC-4F09-8578-2C2A179B96F8}" type="presParOf" srcId="{B4CEAA27-B218-485C-AF74-6AC9D236FF39}" destId="{319C474B-E7A2-4798-BD7F-B9E606FF4470}" srcOrd="0" destOrd="0" presId="urn:microsoft.com/office/officeart/2018/2/layout/IconVerticalSolidList"/>
    <dgm:cxn modelId="{64A5A071-7467-44DE-8B73-45FFFF393715}" type="presParOf" srcId="{B4CEAA27-B218-485C-AF74-6AC9D236FF39}" destId="{FC8ECFDD-9D02-44EB-9B1A-ED8A055F8BFD}" srcOrd="1" destOrd="0" presId="urn:microsoft.com/office/officeart/2018/2/layout/IconVerticalSolidList"/>
    <dgm:cxn modelId="{7EF53862-4128-41FC-B7B3-D6ACA5201B41}" type="presParOf" srcId="{B4CEAA27-B218-485C-AF74-6AC9D236FF39}" destId="{C51AF587-355F-4819-A13F-96A81D95297C}" srcOrd="2" destOrd="0" presId="urn:microsoft.com/office/officeart/2018/2/layout/IconVerticalSolidList"/>
    <dgm:cxn modelId="{EFE31833-8FE9-4D37-B834-963492079930}" type="presParOf" srcId="{B4CEAA27-B218-485C-AF74-6AC9D236FF39}" destId="{1ECF4BAE-BB50-4A01-B4F2-29A2EFC2144A}" srcOrd="3" destOrd="0" presId="urn:microsoft.com/office/officeart/2018/2/layout/IconVerticalSolidList"/>
    <dgm:cxn modelId="{0B3A36CF-AD25-480F-858A-E71CE39FD443}" type="presParOf" srcId="{743FFE4C-0CE3-4C26-B106-2F55FEC23EBF}" destId="{66F54049-D578-4E3B-B15A-A8FCEC04AC87}" srcOrd="1" destOrd="0" presId="urn:microsoft.com/office/officeart/2018/2/layout/IconVerticalSolidList"/>
    <dgm:cxn modelId="{6412D385-C28E-4F26-BE6E-5889BB2BF050}" type="presParOf" srcId="{743FFE4C-0CE3-4C26-B106-2F55FEC23EBF}" destId="{4835963C-306F-4D75-97C4-586D49D00C9E}" srcOrd="2" destOrd="0" presId="urn:microsoft.com/office/officeart/2018/2/layout/IconVerticalSolidList"/>
    <dgm:cxn modelId="{884FC948-8377-4432-9D17-BB5A1046DD19}" type="presParOf" srcId="{4835963C-306F-4D75-97C4-586D49D00C9E}" destId="{394202A3-6116-4D0C-B7AE-7543093EE2C0}" srcOrd="0" destOrd="0" presId="urn:microsoft.com/office/officeart/2018/2/layout/IconVerticalSolidList"/>
    <dgm:cxn modelId="{E5DBC0C2-FA16-42BD-8204-771C5CDF989B}" type="presParOf" srcId="{4835963C-306F-4D75-97C4-586D49D00C9E}" destId="{18B8E929-535B-4FAC-8A14-268E8F2EAB48}" srcOrd="1" destOrd="0" presId="urn:microsoft.com/office/officeart/2018/2/layout/IconVerticalSolidList"/>
    <dgm:cxn modelId="{90D29918-1A90-4313-9B15-81FA4F2110A4}" type="presParOf" srcId="{4835963C-306F-4D75-97C4-586D49D00C9E}" destId="{A15CC789-2010-45F4-B38D-CDDBC0C76B5F}" srcOrd="2" destOrd="0" presId="urn:microsoft.com/office/officeart/2018/2/layout/IconVerticalSolidList"/>
    <dgm:cxn modelId="{6F123EBD-07A3-4734-8EBE-BC5E00277B0F}" type="presParOf" srcId="{4835963C-306F-4D75-97C4-586D49D00C9E}" destId="{659CC7AE-B612-4A06-B077-81EF40AF786B}" srcOrd="3" destOrd="0" presId="urn:microsoft.com/office/officeart/2018/2/layout/IconVerticalSolidList"/>
    <dgm:cxn modelId="{800196D7-7AF8-4B25-AB9E-8CE70C65C70E}" type="presParOf" srcId="{743FFE4C-0CE3-4C26-B106-2F55FEC23EBF}" destId="{A043208B-7433-4C5E-9AC2-8BA9DEA6E188}" srcOrd="3" destOrd="0" presId="urn:microsoft.com/office/officeart/2018/2/layout/IconVerticalSolidList"/>
    <dgm:cxn modelId="{9E7C6EE9-D810-4D14-885B-D73EBA6BE3A0}" type="presParOf" srcId="{743FFE4C-0CE3-4C26-B106-2F55FEC23EBF}" destId="{FB0CB0C5-26FD-466F-B2DB-985688B08D14}" srcOrd="4" destOrd="0" presId="urn:microsoft.com/office/officeart/2018/2/layout/IconVerticalSolidList"/>
    <dgm:cxn modelId="{B8FA8138-8237-4A00-B495-54524FB4412E}" type="presParOf" srcId="{FB0CB0C5-26FD-466F-B2DB-985688B08D14}" destId="{36ECDC61-7CB0-4649-A976-CB710C67DA26}" srcOrd="0" destOrd="0" presId="urn:microsoft.com/office/officeart/2018/2/layout/IconVerticalSolidList"/>
    <dgm:cxn modelId="{962FB043-152E-4CAE-B05C-F5897E42E18B}" type="presParOf" srcId="{FB0CB0C5-26FD-466F-B2DB-985688B08D14}" destId="{6681DAE0-8F48-440A-BF6C-0073727A1B64}" srcOrd="1" destOrd="0" presId="urn:microsoft.com/office/officeart/2018/2/layout/IconVerticalSolidList"/>
    <dgm:cxn modelId="{C7B75882-6017-41DF-BE66-3A0ED0DD33C0}" type="presParOf" srcId="{FB0CB0C5-26FD-466F-B2DB-985688B08D14}" destId="{DFE5E3E7-B152-4356-AC0F-42905913AFA0}" srcOrd="2" destOrd="0" presId="urn:microsoft.com/office/officeart/2018/2/layout/IconVerticalSolidList"/>
    <dgm:cxn modelId="{FCCA4260-32EF-43C8-A8F3-2A110ED4FE52}" type="presParOf" srcId="{FB0CB0C5-26FD-466F-B2DB-985688B08D14}" destId="{7C898805-2197-49CD-874F-CA53911FC242}"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1E696-7612-44BC-A34D-4E8CD408EF8E}">
      <dsp:nvSpPr>
        <dsp:cNvPr id="0" name=""/>
        <dsp:cNvSpPr/>
      </dsp:nvSpPr>
      <dsp:spPr>
        <a:xfrm>
          <a:off x="257567"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B9FA4-685F-4E0B-B244-CE85648C44B6}">
      <dsp:nvSpPr>
        <dsp:cNvPr id="0" name=""/>
        <dsp:cNvSpPr/>
      </dsp:nvSpPr>
      <dsp:spPr>
        <a:xfrm>
          <a:off x="450302" y="535248"/>
          <a:ext cx="532315" cy="532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34C2E-17D6-49B1-80F1-9C87C710104B}">
      <dsp:nvSpPr>
        <dsp:cNvPr id="0" name=""/>
        <dsp:cNvSpPr/>
      </dsp:nvSpPr>
      <dsp:spPr>
        <a:xfrm>
          <a:off x="1372022"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Over </a:t>
          </a:r>
          <a:r>
            <a:rPr lang="en-GB" sz="1800" b="1" kern="1200" dirty="0"/>
            <a:t>350 different careers </a:t>
          </a:r>
          <a:r>
            <a:rPr lang="en-GB" sz="1800" kern="1200" dirty="0"/>
            <a:t>in the NHS</a:t>
          </a:r>
          <a:endParaRPr lang="en-US" sz="1800" kern="1200" dirty="0"/>
        </a:p>
      </dsp:txBody>
      <dsp:txXfrm>
        <a:off x="1372022" y="342513"/>
        <a:ext cx="2163352" cy="917785"/>
      </dsp:txXfrm>
    </dsp:sp>
    <dsp:sp modelId="{3A0DC15B-A98F-4A40-873B-87F43B79881F}">
      <dsp:nvSpPr>
        <dsp:cNvPr id="0" name=""/>
        <dsp:cNvSpPr/>
      </dsp:nvSpPr>
      <dsp:spPr>
        <a:xfrm>
          <a:off x="3912321"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91B37-8CA0-431C-A398-09965B8AF9A5}">
      <dsp:nvSpPr>
        <dsp:cNvPr id="0" name=""/>
        <dsp:cNvSpPr/>
      </dsp:nvSpPr>
      <dsp:spPr>
        <a:xfrm>
          <a:off x="4105056" y="535248"/>
          <a:ext cx="532315" cy="532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291A0-E876-470B-BD67-652290BEEBA2}">
      <dsp:nvSpPr>
        <dsp:cNvPr id="0" name=""/>
        <dsp:cNvSpPr/>
      </dsp:nvSpPr>
      <dsp:spPr>
        <a:xfrm>
          <a:off x="5026776"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The NHS is the employer that advertises the most jobs locally </a:t>
          </a:r>
          <a:endParaRPr lang="en-US" sz="1600" kern="1200" dirty="0"/>
        </a:p>
      </dsp:txBody>
      <dsp:txXfrm>
        <a:off x="5026776" y="342513"/>
        <a:ext cx="2163352" cy="917785"/>
      </dsp:txXfrm>
    </dsp:sp>
    <dsp:sp modelId="{C22D3B8C-9525-4EE7-B6C5-AA80A46720B1}">
      <dsp:nvSpPr>
        <dsp:cNvPr id="0" name=""/>
        <dsp:cNvSpPr/>
      </dsp:nvSpPr>
      <dsp:spPr>
        <a:xfrm>
          <a:off x="7567075" y="342513"/>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00C2-47E3-4ECE-9A72-7F47D905D0E2}">
      <dsp:nvSpPr>
        <dsp:cNvPr id="0" name=""/>
        <dsp:cNvSpPr/>
      </dsp:nvSpPr>
      <dsp:spPr>
        <a:xfrm>
          <a:off x="7759810" y="535248"/>
          <a:ext cx="532315" cy="532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9FC80-54CE-40CD-A364-8AC9D6339BAA}">
      <dsp:nvSpPr>
        <dsp:cNvPr id="0" name=""/>
        <dsp:cNvSpPr/>
      </dsp:nvSpPr>
      <dsp:spPr>
        <a:xfrm>
          <a:off x="8681529" y="342513"/>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Leicestershire is world renowned for services in Cardiovascular and Respiratory Medicine </a:t>
          </a:r>
          <a:endParaRPr lang="en-US" sz="1400" kern="1200" dirty="0"/>
        </a:p>
      </dsp:txBody>
      <dsp:txXfrm>
        <a:off x="8681529" y="342513"/>
        <a:ext cx="2163352" cy="917785"/>
      </dsp:txXfrm>
    </dsp:sp>
    <dsp:sp modelId="{8BAF5A58-9576-4F84-90D5-4FF3969EACCA}">
      <dsp:nvSpPr>
        <dsp:cNvPr id="0" name=""/>
        <dsp:cNvSpPr/>
      </dsp:nvSpPr>
      <dsp:spPr>
        <a:xfrm>
          <a:off x="257567"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B6C74-FBB3-4233-8BFE-D0DA40849EF1}">
      <dsp:nvSpPr>
        <dsp:cNvPr id="0" name=""/>
        <dsp:cNvSpPr/>
      </dsp:nvSpPr>
      <dsp:spPr>
        <a:xfrm>
          <a:off x="450302" y="1969301"/>
          <a:ext cx="532315" cy="5323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7FD47-FEF2-4E9E-AC54-47A14C8561E4}">
      <dsp:nvSpPr>
        <dsp:cNvPr id="0" name=""/>
        <dsp:cNvSpPr/>
      </dsp:nvSpPr>
      <dsp:spPr>
        <a:xfrm>
          <a:off x="1372022"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Growing use </a:t>
          </a:r>
          <a:r>
            <a:rPr lang="en-GB" sz="1800" b="1" kern="1200" dirty="0"/>
            <a:t>of technology </a:t>
          </a:r>
          <a:r>
            <a:rPr lang="en-GB" sz="1800" kern="1200" dirty="0"/>
            <a:t>in Health and Social Care</a:t>
          </a:r>
          <a:endParaRPr lang="en-US" sz="1800" kern="1200" dirty="0"/>
        </a:p>
      </dsp:txBody>
      <dsp:txXfrm>
        <a:off x="1372022" y="1776566"/>
        <a:ext cx="2163352" cy="917785"/>
      </dsp:txXfrm>
    </dsp:sp>
    <dsp:sp modelId="{66BBDEFF-435F-4074-8585-4B88F3B915A5}">
      <dsp:nvSpPr>
        <dsp:cNvPr id="0" name=""/>
        <dsp:cNvSpPr/>
      </dsp:nvSpPr>
      <dsp:spPr>
        <a:xfrm>
          <a:off x="3912321"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591EF-AFE4-4416-999D-AEF9A62A9094}">
      <dsp:nvSpPr>
        <dsp:cNvPr id="0" name=""/>
        <dsp:cNvSpPr/>
      </dsp:nvSpPr>
      <dsp:spPr>
        <a:xfrm>
          <a:off x="4105056" y="1969301"/>
          <a:ext cx="532315" cy="5323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F7F40-8C72-4871-BE43-551F1FD4EC64}">
      <dsp:nvSpPr>
        <dsp:cNvPr id="0" name=""/>
        <dsp:cNvSpPr/>
      </dsp:nvSpPr>
      <dsp:spPr>
        <a:xfrm>
          <a:off x="5026776"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dirty="0"/>
            <a:t>Communication and strong people skills are highly valued!</a:t>
          </a:r>
          <a:endParaRPr lang="en-US" sz="1800" kern="1200" dirty="0"/>
        </a:p>
      </dsp:txBody>
      <dsp:txXfrm>
        <a:off x="5026776" y="1776566"/>
        <a:ext cx="2163352" cy="917785"/>
      </dsp:txXfrm>
    </dsp:sp>
    <dsp:sp modelId="{5D077EC0-4BBA-4889-9EF3-E19FDDF58EDC}">
      <dsp:nvSpPr>
        <dsp:cNvPr id="0" name=""/>
        <dsp:cNvSpPr/>
      </dsp:nvSpPr>
      <dsp:spPr>
        <a:xfrm>
          <a:off x="7567075" y="1776566"/>
          <a:ext cx="917785" cy="9177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D63AB-D8D2-4559-81DD-53A8C48D2DCD}">
      <dsp:nvSpPr>
        <dsp:cNvPr id="0" name=""/>
        <dsp:cNvSpPr/>
      </dsp:nvSpPr>
      <dsp:spPr>
        <a:xfrm>
          <a:off x="7759810" y="1969301"/>
          <a:ext cx="532315" cy="5323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0E7FE-750E-41BF-858A-1170EE20895B}">
      <dsp:nvSpPr>
        <dsp:cNvPr id="0" name=""/>
        <dsp:cNvSpPr/>
      </dsp:nvSpPr>
      <dsp:spPr>
        <a:xfrm>
          <a:off x="8681529" y="1776566"/>
          <a:ext cx="2163352" cy="91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22% of roles locally are in nursing – 94% of graduates are in work within 3 months and UK qualifications are internationally recognised.</a:t>
          </a:r>
          <a:endParaRPr lang="en-US" sz="1400" kern="1200" dirty="0"/>
        </a:p>
      </dsp:txBody>
      <dsp:txXfrm>
        <a:off x="8681529" y="1776566"/>
        <a:ext cx="2163352" cy="917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C474B-E7A2-4798-BD7F-B9E606FF4470}">
      <dsp:nvSpPr>
        <dsp:cNvPr id="0" name=""/>
        <dsp:cNvSpPr/>
      </dsp:nvSpPr>
      <dsp:spPr>
        <a:xfrm>
          <a:off x="0" y="247"/>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ECFDD-9D02-44EB-9B1A-ED8A055F8BFD}">
      <dsp:nvSpPr>
        <dsp:cNvPr id="0" name=""/>
        <dsp:cNvSpPr/>
      </dsp:nvSpPr>
      <dsp:spPr>
        <a:xfrm>
          <a:off x="175521" y="130801"/>
          <a:ext cx="319130" cy="3191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F4BAE-BB50-4A01-B4F2-29A2EFC2144A}">
      <dsp:nvSpPr>
        <dsp:cNvPr id="0" name=""/>
        <dsp:cNvSpPr/>
      </dsp:nvSpPr>
      <dsp:spPr>
        <a:xfrm>
          <a:off x="670173" y="247"/>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a:t>One of the </a:t>
          </a:r>
          <a:r>
            <a:rPr lang="en-GB" sz="1400" b="1" kern="1200"/>
            <a:t>fastest growing </a:t>
          </a:r>
          <a:r>
            <a:rPr lang="en-GB" sz="1400" kern="1200"/>
            <a:t>sectors locally! Leicester and Leicestershire is the UKs </a:t>
          </a:r>
          <a:r>
            <a:rPr lang="en-GB" sz="1400" b="1" kern="1200"/>
            <a:t>leading location </a:t>
          </a:r>
          <a:r>
            <a:rPr lang="en-GB" sz="1400" kern="1200"/>
            <a:t>for space. </a:t>
          </a:r>
          <a:endParaRPr lang="en-US" sz="1400" kern="1200"/>
        </a:p>
      </dsp:txBody>
      <dsp:txXfrm>
        <a:off x="670173" y="247"/>
        <a:ext cx="9645080" cy="580236"/>
      </dsp:txXfrm>
    </dsp:sp>
    <dsp:sp modelId="{394202A3-6116-4D0C-B7AE-7543093EE2C0}">
      <dsp:nvSpPr>
        <dsp:cNvPr id="0" name=""/>
        <dsp:cNvSpPr/>
      </dsp:nvSpPr>
      <dsp:spPr>
        <a:xfrm>
          <a:off x="0" y="725544"/>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8E929-535B-4FAC-8A14-268E8F2EAB48}">
      <dsp:nvSpPr>
        <dsp:cNvPr id="0" name=""/>
        <dsp:cNvSpPr/>
      </dsp:nvSpPr>
      <dsp:spPr>
        <a:xfrm>
          <a:off x="175521" y="856097"/>
          <a:ext cx="319130" cy="3191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CC7AE-B612-4A06-B077-81EF40AF786B}">
      <dsp:nvSpPr>
        <dsp:cNvPr id="0" name=""/>
        <dsp:cNvSpPr/>
      </dsp:nvSpPr>
      <dsp:spPr>
        <a:xfrm>
          <a:off x="670173" y="725544"/>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a:t>Space information and research informs our modern life including medical devises, SatNav, climate monitoring and high-speed communications!</a:t>
          </a:r>
          <a:endParaRPr lang="en-US" sz="1400" kern="1200"/>
        </a:p>
      </dsp:txBody>
      <dsp:txXfrm>
        <a:off x="670173" y="725544"/>
        <a:ext cx="9645080" cy="580236"/>
      </dsp:txXfrm>
    </dsp:sp>
    <dsp:sp modelId="{36ECDC61-7CB0-4649-A976-CB710C67DA26}">
      <dsp:nvSpPr>
        <dsp:cNvPr id="0" name=""/>
        <dsp:cNvSpPr/>
      </dsp:nvSpPr>
      <dsp:spPr>
        <a:xfrm>
          <a:off x="0" y="1450840"/>
          <a:ext cx="10315254" cy="5802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DAE0-8F48-440A-BF6C-0073727A1B64}">
      <dsp:nvSpPr>
        <dsp:cNvPr id="0" name=""/>
        <dsp:cNvSpPr/>
      </dsp:nvSpPr>
      <dsp:spPr>
        <a:xfrm>
          <a:off x="175521" y="1581393"/>
          <a:ext cx="319130" cy="3191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98805-2197-49CD-874F-CA53911FC242}">
      <dsp:nvSpPr>
        <dsp:cNvPr id="0" name=""/>
        <dsp:cNvSpPr/>
      </dsp:nvSpPr>
      <dsp:spPr>
        <a:xfrm>
          <a:off x="670173" y="1450840"/>
          <a:ext cx="9645080" cy="58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08" tIns="61408" rIns="61408" bIns="61408" numCol="1" spcCol="1270" anchor="ctr" anchorCtr="0">
          <a:noAutofit/>
        </a:bodyPr>
        <a:lstStyle/>
        <a:p>
          <a:pPr marL="0" lvl="0" indent="0" algn="l" defTabSz="622300">
            <a:lnSpc>
              <a:spcPct val="100000"/>
            </a:lnSpc>
            <a:spcBef>
              <a:spcPct val="0"/>
            </a:spcBef>
            <a:spcAft>
              <a:spcPct val="35000"/>
            </a:spcAft>
            <a:buNone/>
          </a:pPr>
          <a:r>
            <a:rPr lang="en-GB" sz="1400" kern="1200" dirty="0"/>
            <a:t>2</a:t>
          </a:r>
          <a:r>
            <a:rPr lang="en-GB" sz="1400" kern="1200" baseline="30000" dirty="0"/>
            <a:t>nd</a:t>
          </a:r>
          <a:r>
            <a:rPr lang="en-GB" sz="1400" kern="1200" dirty="0"/>
            <a:t> largest campus-based cluster with a dedicated space focus in the UK. Strong links with Leicester University. </a:t>
          </a:r>
          <a:r>
            <a:rPr lang="en-GB" sz="1400" kern="1200" dirty="0">
              <a:hlinkClick xmlns:r="http://schemas.openxmlformats.org/officeDocument/2006/relationships" r:id="rId7"/>
            </a:rPr>
            <a:t>Home - Space Park Leicester</a:t>
          </a:r>
          <a:r>
            <a:rPr lang="en-GB" sz="1400" kern="1200" dirty="0"/>
            <a:t> </a:t>
          </a:r>
          <a:endParaRPr lang="en-US" sz="1400" kern="1200" dirty="0"/>
        </a:p>
      </dsp:txBody>
      <dsp:txXfrm>
        <a:off x="670173" y="1450840"/>
        <a:ext cx="9645080" cy="58023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8779A-E103-F1DF-B1DC-CB42AF782D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082646C-8890-3A1B-B972-511125674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6A0EF-E168-4E6A-8A51-4D394FCD4480}" type="datetimeFigureOut">
              <a:rPr lang="en-GB" smtClean="0"/>
              <a:t>04/09/2025</a:t>
            </a:fld>
            <a:endParaRPr lang="en-GB"/>
          </a:p>
        </p:txBody>
      </p:sp>
      <p:sp>
        <p:nvSpPr>
          <p:cNvPr id="4" name="Footer Placeholder 3">
            <a:extLst>
              <a:ext uri="{FF2B5EF4-FFF2-40B4-BE49-F238E27FC236}">
                <a16:creationId xmlns:a16="http://schemas.microsoft.com/office/drawing/2014/main" id="{B9E7C137-A74F-A924-AA2D-8B1CBF36B9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70CBFAB-B245-7601-CA0F-D576380C6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64DB1E-6BE6-4EE5-B549-557BD2C21B7F}" type="slidenum">
              <a:rPr lang="en-GB" smtClean="0"/>
              <a:t>‹#›</a:t>
            </a:fld>
            <a:endParaRPr lang="en-GB"/>
          </a:p>
        </p:txBody>
      </p:sp>
    </p:spTree>
    <p:extLst>
      <p:ext uri="{BB962C8B-B14F-4D97-AF65-F5344CB8AC3E}">
        <p14:creationId xmlns:p14="http://schemas.microsoft.com/office/powerpoint/2010/main" val="209966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3048B-8F8B-44A1-8FDA-1D16B907FC3F}"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0230E-8625-412B-848C-D4A118B59847}" type="slidenum">
              <a:rPr lang="en-GB" smtClean="0"/>
              <a:t>‹#›</a:t>
            </a:fld>
            <a:endParaRPr lang="en-GB"/>
          </a:p>
        </p:txBody>
      </p:sp>
    </p:spTree>
    <p:extLst>
      <p:ext uri="{BB962C8B-B14F-4D97-AF65-F5344CB8AC3E}">
        <p14:creationId xmlns:p14="http://schemas.microsoft.com/office/powerpoint/2010/main" val="383142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can be delivered in approximately 30 minutes. Please contact anna.scull@llbsp.org.uk if you would like support delivering it for the first time to parents and carers. There are slides which are only appropriate for schools, please delete and adapt where require. </a:t>
            </a:r>
          </a:p>
        </p:txBody>
      </p:sp>
      <p:sp>
        <p:nvSpPr>
          <p:cNvPr id="4" name="Slide Number Placeholder 3"/>
          <p:cNvSpPr>
            <a:spLocks noGrp="1"/>
          </p:cNvSpPr>
          <p:nvPr>
            <p:ph type="sldNum" sz="quarter" idx="5"/>
          </p:nvPr>
        </p:nvSpPr>
        <p:spPr/>
        <p:txBody>
          <a:bodyPr/>
          <a:lstStyle/>
          <a:p>
            <a:fld id="{29D0230E-8625-412B-848C-D4A118B59847}" type="slidenum">
              <a:rPr lang="en-GB" smtClean="0"/>
              <a:t>1</a:t>
            </a:fld>
            <a:endParaRPr lang="en-GB"/>
          </a:p>
        </p:txBody>
      </p:sp>
    </p:spTree>
    <p:extLst>
      <p:ext uri="{BB962C8B-B14F-4D97-AF65-F5344CB8AC3E}">
        <p14:creationId xmlns:p14="http://schemas.microsoft.com/office/powerpoint/2010/main" val="202814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10</a:t>
            </a:fld>
            <a:endParaRPr lang="en-GB"/>
          </a:p>
        </p:txBody>
      </p:sp>
    </p:spTree>
    <p:extLst>
      <p:ext uri="{BB962C8B-B14F-4D97-AF65-F5344CB8AC3E}">
        <p14:creationId xmlns:p14="http://schemas.microsoft.com/office/powerpoint/2010/main" val="182304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11</a:t>
            </a:fld>
            <a:endParaRPr lang="en-GB"/>
          </a:p>
        </p:txBody>
      </p:sp>
    </p:spTree>
    <p:extLst>
      <p:ext uri="{BB962C8B-B14F-4D97-AF65-F5344CB8AC3E}">
        <p14:creationId xmlns:p14="http://schemas.microsoft.com/office/powerpoint/2010/main" val="200076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12</a:t>
            </a:fld>
            <a:endParaRPr lang="en-GB"/>
          </a:p>
        </p:txBody>
      </p:sp>
    </p:spTree>
    <p:extLst>
      <p:ext uri="{BB962C8B-B14F-4D97-AF65-F5344CB8AC3E}">
        <p14:creationId xmlns:p14="http://schemas.microsoft.com/office/powerpoint/2010/main" val="423033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13</a:t>
            </a:fld>
            <a:endParaRPr lang="en-GB"/>
          </a:p>
        </p:txBody>
      </p:sp>
    </p:spTree>
    <p:extLst>
      <p:ext uri="{BB962C8B-B14F-4D97-AF65-F5344CB8AC3E}">
        <p14:creationId xmlns:p14="http://schemas.microsoft.com/office/powerpoint/2010/main" val="103258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14</a:t>
            </a:fld>
            <a:endParaRPr lang="en-GB"/>
          </a:p>
        </p:txBody>
      </p:sp>
    </p:spTree>
    <p:extLst>
      <p:ext uri="{BB962C8B-B14F-4D97-AF65-F5344CB8AC3E}">
        <p14:creationId xmlns:p14="http://schemas.microsoft.com/office/powerpoint/2010/main" val="189676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15</a:t>
            </a:fld>
            <a:endParaRPr lang="en-GB"/>
          </a:p>
        </p:txBody>
      </p:sp>
    </p:spTree>
    <p:extLst>
      <p:ext uri="{BB962C8B-B14F-4D97-AF65-F5344CB8AC3E}">
        <p14:creationId xmlns:p14="http://schemas.microsoft.com/office/powerpoint/2010/main" val="104564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16</a:t>
            </a:fld>
            <a:endParaRPr lang="en-GB"/>
          </a:p>
        </p:txBody>
      </p:sp>
    </p:spTree>
    <p:extLst>
      <p:ext uri="{BB962C8B-B14F-4D97-AF65-F5344CB8AC3E}">
        <p14:creationId xmlns:p14="http://schemas.microsoft.com/office/powerpoint/2010/main" val="60624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17</a:t>
            </a:fld>
            <a:endParaRPr lang="en-GB"/>
          </a:p>
        </p:txBody>
      </p:sp>
    </p:spTree>
    <p:extLst>
      <p:ext uri="{BB962C8B-B14F-4D97-AF65-F5344CB8AC3E}">
        <p14:creationId xmlns:p14="http://schemas.microsoft.com/office/powerpoint/2010/main" val="341789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18</a:t>
            </a:fld>
            <a:endParaRPr lang="en-GB"/>
          </a:p>
        </p:txBody>
      </p:sp>
    </p:spTree>
    <p:extLst>
      <p:ext uri="{BB962C8B-B14F-4D97-AF65-F5344CB8AC3E}">
        <p14:creationId xmlns:p14="http://schemas.microsoft.com/office/powerpoint/2010/main" val="158916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19</a:t>
            </a:fld>
            <a:endParaRPr lang="en-GB"/>
          </a:p>
        </p:txBody>
      </p:sp>
    </p:spTree>
    <p:extLst>
      <p:ext uri="{BB962C8B-B14F-4D97-AF65-F5344CB8AC3E}">
        <p14:creationId xmlns:p14="http://schemas.microsoft.com/office/powerpoint/2010/main" val="10454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2</a:t>
            </a:fld>
            <a:endParaRPr lang="en-GB"/>
          </a:p>
        </p:txBody>
      </p:sp>
    </p:spTree>
    <p:extLst>
      <p:ext uri="{BB962C8B-B14F-4D97-AF65-F5344CB8AC3E}">
        <p14:creationId xmlns:p14="http://schemas.microsoft.com/office/powerpoint/2010/main" val="252415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brief intro to the main 3 routes for post 16. Greater detail to follow in the next handful of slides.</a:t>
            </a:r>
          </a:p>
        </p:txBody>
      </p:sp>
      <p:sp>
        <p:nvSpPr>
          <p:cNvPr id="4" name="Slide Number Placeholder 3"/>
          <p:cNvSpPr>
            <a:spLocks noGrp="1"/>
          </p:cNvSpPr>
          <p:nvPr>
            <p:ph type="sldNum" sz="quarter" idx="5"/>
          </p:nvPr>
        </p:nvSpPr>
        <p:spPr/>
        <p:txBody>
          <a:bodyPr/>
          <a:lstStyle/>
          <a:p>
            <a:fld id="{29D0230E-8625-412B-848C-D4A118B59847}" type="slidenum">
              <a:rPr lang="en-GB" smtClean="0"/>
              <a:t>20</a:t>
            </a:fld>
            <a:endParaRPr lang="en-GB"/>
          </a:p>
        </p:txBody>
      </p:sp>
    </p:spTree>
    <p:extLst>
      <p:ext uri="{BB962C8B-B14F-4D97-AF65-F5344CB8AC3E}">
        <p14:creationId xmlns:p14="http://schemas.microsoft.com/office/powerpoint/2010/main" val="248942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21</a:t>
            </a:fld>
            <a:endParaRPr lang="en-GB"/>
          </a:p>
        </p:txBody>
      </p:sp>
    </p:spTree>
    <p:extLst>
      <p:ext uri="{BB962C8B-B14F-4D97-AF65-F5344CB8AC3E}">
        <p14:creationId xmlns:p14="http://schemas.microsoft.com/office/powerpoint/2010/main" val="221191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where the GCSE grades 1-3 and grades 4-9 sit within the 0-8 level. </a:t>
            </a:r>
          </a:p>
        </p:txBody>
      </p:sp>
      <p:sp>
        <p:nvSpPr>
          <p:cNvPr id="4" name="Slide Number Placeholder 3"/>
          <p:cNvSpPr>
            <a:spLocks noGrp="1"/>
          </p:cNvSpPr>
          <p:nvPr>
            <p:ph type="sldNum" sz="quarter" idx="5"/>
          </p:nvPr>
        </p:nvSpPr>
        <p:spPr/>
        <p:txBody>
          <a:bodyPr/>
          <a:lstStyle/>
          <a:p>
            <a:fld id="{29D0230E-8625-412B-848C-D4A118B59847}" type="slidenum">
              <a:rPr lang="en-GB" smtClean="0"/>
              <a:t>22</a:t>
            </a:fld>
            <a:endParaRPr lang="en-GB"/>
          </a:p>
        </p:txBody>
      </p:sp>
    </p:spTree>
    <p:extLst>
      <p:ext uri="{BB962C8B-B14F-4D97-AF65-F5344CB8AC3E}">
        <p14:creationId xmlns:p14="http://schemas.microsoft.com/office/powerpoint/2010/main" val="391167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46392-2427-F6B7-EDD3-96BC08C43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3C050-89BB-5964-7581-F99A46682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FC47E-39D9-5A28-0211-74D27CFE5949}"/>
              </a:ext>
            </a:extLst>
          </p:cNvPr>
          <p:cNvSpPr>
            <a:spLocks noGrp="1"/>
          </p:cNvSpPr>
          <p:nvPr>
            <p:ph type="body" idx="1"/>
          </p:nvPr>
        </p:nvSpPr>
        <p:spPr/>
        <p:txBody>
          <a:bodyPr/>
          <a:lstStyle/>
          <a:p>
            <a:r>
              <a:rPr lang="en-GB" dirty="0"/>
              <a:t>If time allows, click on the PS16 website – enter school postcode and search for local apprenticeships. Reinforce that anyone can access this information and Year 10 / 11s will be given an account via school.</a:t>
            </a:r>
          </a:p>
        </p:txBody>
      </p:sp>
      <p:sp>
        <p:nvSpPr>
          <p:cNvPr id="4" name="Slide Number Placeholder 3">
            <a:extLst>
              <a:ext uri="{FF2B5EF4-FFF2-40B4-BE49-F238E27FC236}">
                <a16:creationId xmlns:a16="http://schemas.microsoft.com/office/drawing/2014/main" id="{A457B7B4-4034-4857-DF1E-5AC4A09106A6}"/>
              </a:ext>
            </a:extLst>
          </p:cNvPr>
          <p:cNvSpPr>
            <a:spLocks noGrp="1"/>
          </p:cNvSpPr>
          <p:nvPr>
            <p:ph type="sldNum" sz="quarter" idx="5"/>
          </p:nvPr>
        </p:nvSpPr>
        <p:spPr/>
        <p:txBody>
          <a:bodyPr/>
          <a:lstStyle/>
          <a:p>
            <a:fld id="{29D0230E-8625-412B-848C-D4A118B59847}" type="slidenum">
              <a:rPr lang="en-GB" smtClean="0"/>
              <a:t>24</a:t>
            </a:fld>
            <a:endParaRPr lang="en-GB"/>
          </a:p>
        </p:txBody>
      </p:sp>
    </p:spTree>
    <p:extLst>
      <p:ext uri="{BB962C8B-B14F-4D97-AF65-F5344CB8AC3E}">
        <p14:creationId xmlns:p14="http://schemas.microsoft.com/office/powerpoint/2010/main" val="2655515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parents and carers of children with SEND and an EHC plan.</a:t>
            </a:r>
          </a:p>
        </p:txBody>
      </p:sp>
      <p:sp>
        <p:nvSpPr>
          <p:cNvPr id="4" name="Slide Number Placeholder 3"/>
          <p:cNvSpPr>
            <a:spLocks noGrp="1"/>
          </p:cNvSpPr>
          <p:nvPr>
            <p:ph type="sldNum" sz="quarter" idx="5"/>
          </p:nvPr>
        </p:nvSpPr>
        <p:spPr/>
        <p:txBody>
          <a:bodyPr/>
          <a:lstStyle/>
          <a:p>
            <a:fld id="{29D0230E-8625-412B-848C-D4A118B59847}" type="slidenum">
              <a:rPr lang="en-GB" smtClean="0"/>
              <a:t>25</a:t>
            </a:fld>
            <a:endParaRPr lang="en-GB"/>
          </a:p>
        </p:txBody>
      </p:sp>
    </p:spTree>
    <p:extLst>
      <p:ext uri="{BB962C8B-B14F-4D97-AF65-F5344CB8AC3E}">
        <p14:creationId xmlns:p14="http://schemas.microsoft.com/office/powerpoint/2010/main" val="3739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26</a:t>
            </a:fld>
            <a:endParaRPr lang="en-GB"/>
          </a:p>
        </p:txBody>
      </p:sp>
    </p:spTree>
    <p:extLst>
      <p:ext uri="{BB962C8B-B14F-4D97-AF65-F5344CB8AC3E}">
        <p14:creationId xmlns:p14="http://schemas.microsoft.com/office/powerpoint/2010/main" val="269149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4A64-E588-887A-24DE-98957D224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140FF-9855-CDB4-D5B4-9AFCCC7E2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4E9DE-1661-4A16-7FA5-43130C2E27ED}"/>
              </a:ext>
            </a:extLst>
          </p:cNvPr>
          <p:cNvSpPr>
            <a:spLocks noGrp="1"/>
          </p:cNvSpPr>
          <p:nvPr>
            <p:ph type="body" idx="1"/>
          </p:nvPr>
        </p:nvSpPr>
        <p:spPr/>
        <p:txBody>
          <a:bodyPr/>
          <a:lstStyle/>
          <a:p>
            <a:r>
              <a:rPr lang="en-GB" dirty="0"/>
              <a:t>Suggested take – aways, things to consider for parents and carers, you may wish to add your own.</a:t>
            </a:r>
          </a:p>
        </p:txBody>
      </p:sp>
      <p:sp>
        <p:nvSpPr>
          <p:cNvPr id="4" name="Slide Number Placeholder 3">
            <a:extLst>
              <a:ext uri="{FF2B5EF4-FFF2-40B4-BE49-F238E27FC236}">
                <a16:creationId xmlns:a16="http://schemas.microsoft.com/office/drawing/2014/main" id="{E13B774E-7BC3-40CF-953F-B5789203146A}"/>
              </a:ext>
            </a:extLst>
          </p:cNvPr>
          <p:cNvSpPr>
            <a:spLocks noGrp="1"/>
          </p:cNvSpPr>
          <p:nvPr>
            <p:ph type="sldNum" sz="quarter" idx="5"/>
          </p:nvPr>
        </p:nvSpPr>
        <p:spPr/>
        <p:txBody>
          <a:bodyPr/>
          <a:lstStyle/>
          <a:p>
            <a:fld id="{29D0230E-8625-412B-848C-D4A118B59847}" type="slidenum">
              <a:rPr lang="en-GB" smtClean="0"/>
              <a:t>27</a:t>
            </a:fld>
            <a:endParaRPr lang="en-GB"/>
          </a:p>
        </p:txBody>
      </p:sp>
    </p:spTree>
    <p:extLst>
      <p:ext uri="{BB962C8B-B14F-4D97-AF65-F5344CB8AC3E}">
        <p14:creationId xmlns:p14="http://schemas.microsoft.com/office/powerpoint/2010/main" val="49381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the world of work changing to meet the needs of the future?</a:t>
            </a:r>
          </a:p>
        </p:txBody>
      </p:sp>
      <p:sp>
        <p:nvSpPr>
          <p:cNvPr id="4" name="Slide Number Placeholder 3"/>
          <p:cNvSpPr>
            <a:spLocks noGrp="1"/>
          </p:cNvSpPr>
          <p:nvPr>
            <p:ph type="sldNum" sz="quarter" idx="5"/>
          </p:nvPr>
        </p:nvSpPr>
        <p:spPr/>
        <p:txBody>
          <a:bodyPr/>
          <a:lstStyle/>
          <a:p>
            <a:fld id="{29D0230E-8625-412B-848C-D4A118B59847}" type="slidenum">
              <a:rPr lang="en-GB" smtClean="0"/>
              <a:t>3</a:t>
            </a:fld>
            <a:endParaRPr lang="en-GB"/>
          </a:p>
        </p:txBody>
      </p:sp>
    </p:spTree>
    <p:extLst>
      <p:ext uri="{BB962C8B-B14F-4D97-AF65-F5344CB8AC3E}">
        <p14:creationId xmlns:p14="http://schemas.microsoft.com/office/powerpoint/2010/main" val="94608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the employers ask – skills and qualities</a:t>
            </a:r>
          </a:p>
        </p:txBody>
      </p:sp>
      <p:sp>
        <p:nvSpPr>
          <p:cNvPr id="4" name="Slide Number Placeholder 3"/>
          <p:cNvSpPr>
            <a:spLocks noGrp="1"/>
          </p:cNvSpPr>
          <p:nvPr>
            <p:ph type="sldNum" sz="quarter" idx="5"/>
          </p:nvPr>
        </p:nvSpPr>
        <p:spPr/>
        <p:txBody>
          <a:bodyPr/>
          <a:lstStyle/>
          <a:p>
            <a:fld id="{29D0230E-8625-412B-848C-D4A118B59847}" type="slidenum">
              <a:rPr lang="en-GB" smtClean="0"/>
              <a:t>4</a:t>
            </a:fld>
            <a:endParaRPr lang="en-GB"/>
          </a:p>
        </p:txBody>
      </p:sp>
    </p:spTree>
    <p:extLst>
      <p:ext uri="{BB962C8B-B14F-4D97-AF65-F5344CB8AC3E}">
        <p14:creationId xmlns:p14="http://schemas.microsoft.com/office/powerpoint/2010/main" val="159708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sector is introduced and followed by a second page of local employers – if time allows click on a local employers page and highlight any early careers opportunities such as apprenticeships.</a:t>
            </a:r>
          </a:p>
        </p:txBody>
      </p:sp>
      <p:sp>
        <p:nvSpPr>
          <p:cNvPr id="4" name="Slide Number Placeholder 3"/>
          <p:cNvSpPr>
            <a:spLocks noGrp="1"/>
          </p:cNvSpPr>
          <p:nvPr>
            <p:ph type="sldNum" sz="quarter" idx="5"/>
          </p:nvPr>
        </p:nvSpPr>
        <p:spPr/>
        <p:txBody>
          <a:bodyPr/>
          <a:lstStyle/>
          <a:p>
            <a:fld id="{29D0230E-8625-412B-848C-D4A118B59847}" type="slidenum">
              <a:rPr lang="en-GB" smtClean="0"/>
              <a:t>5</a:t>
            </a:fld>
            <a:endParaRPr lang="en-GB"/>
          </a:p>
        </p:txBody>
      </p:sp>
    </p:spTree>
    <p:extLst>
      <p:ext uri="{BB962C8B-B14F-4D97-AF65-F5344CB8AC3E}">
        <p14:creationId xmlns:p14="http://schemas.microsoft.com/office/powerpoint/2010/main" val="359467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6</a:t>
            </a:fld>
            <a:endParaRPr lang="en-GB"/>
          </a:p>
        </p:txBody>
      </p:sp>
    </p:spTree>
    <p:extLst>
      <p:ext uri="{BB962C8B-B14F-4D97-AF65-F5344CB8AC3E}">
        <p14:creationId xmlns:p14="http://schemas.microsoft.com/office/powerpoint/2010/main" val="138717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7</a:t>
            </a:fld>
            <a:endParaRPr lang="en-GB"/>
          </a:p>
        </p:txBody>
      </p:sp>
    </p:spTree>
    <p:extLst>
      <p:ext uri="{BB962C8B-B14F-4D97-AF65-F5344CB8AC3E}">
        <p14:creationId xmlns:p14="http://schemas.microsoft.com/office/powerpoint/2010/main" val="3561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8</a:t>
            </a:fld>
            <a:endParaRPr lang="en-GB"/>
          </a:p>
        </p:txBody>
      </p:sp>
    </p:spTree>
    <p:extLst>
      <p:ext uri="{BB962C8B-B14F-4D97-AF65-F5344CB8AC3E}">
        <p14:creationId xmlns:p14="http://schemas.microsoft.com/office/powerpoint/2010/main" val="290342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0230E-8625-412B-848C-D4A118B59847}" type="slidenum">
              <a:rPr lang="en-GB" smtClean="0"/>
              <a:t>9</a:t>
            </a:fld>
            <a:endParaRPr lang="en-GB"/>
          </a:p>
        </p:txBody>
      </p:sp>
    </p:spTree>
    <p:extLst>
      <p:ext uri="{BB962C8B-B14F-4D97-AF65-F5344CB8AC3E}">
        <p14:creationId xmlns:p14="http://schemas.microsoft.com/office/powerpoint/2010/main" val="78296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EC7A-1974-3912-516E-B2783140F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7A3A99-5C1C-7EA9-DE4F-875455C6A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A55E16-DB64-E70D-9032-369FF7B84E36}"/>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5F8AA2D2-05BB-02C8-87C5-B6A4F8B680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5DBD7-A664-C383-6DF3-B730FD999144}"/>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302127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9B74-3836-9B00-68A5-42AD7E1C80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448B69-18E2-C116-CD37-399B4A783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3C0F5-5264-00F2-5AE7-58A7577E90F0}"/>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8D97BB94-B57A-619A-8845-80DDAE08E7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189043-EA98-E402-1511-1DB78D21EE96}"/>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387647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4BD13-78DC-0843-A15C-5C064B7B0A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EC278F-7D83-940D-75B5-4C6D8FD1A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6A59E9-C978-D6D9-6082-2818A09D11FB}"/>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320E19BB-8AA6-0330-CE4E-6FDEE6B8A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DDC2C-6111-26B6-42A6-523338908B71}"/>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94911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F8BE-9CDF-23D9-84AC-81A73F44C2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CC6409-11B5-E2AC-8438-659CA7BCF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F4100A-D6F4-C89C-864B-1E0CB164A279}"/>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BE31CFF3-3E9D-2DF1-13D6-E400FF7F2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624254-C787-17D0-9E9A-13233A1F739A}"/>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270224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35F8-06CE-9A80-FBD4-4AAAFB843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87DCCB-7861-4A33-936D-84357F41C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BA033-F46A-6FCE-90D2-EA92AD9C75FD}"/>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77AFAB0D-12AD-5794-DDFA-39496995C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4D4D1-68A3-389E-079B-752477E72220}"/>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135769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47FE-7292-A895-240F-EA9CD3BF62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5C5360-113B-E7F3-6415-2E20D192F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66A3C8-FFE4-1597-B47F-9294B1867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0C6E95-F6D1-E2BD-B709-7B59A2984366}"/>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6" name="Footer Placeholder 5">
            <a:extLst>
              <a:ext uri="{FF2B5EF4-FFF2-40B4-BE49-F238E27FC236}">
                <a16:creationId xmlns:a16="http://schemas.microsoft.com/office/drawing/2014/main" id="{5351B3EC-9F29-B917-BE5F-21876CF2D3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D6FEEF-F964-8A28-709C-6123A7D01E0A}"/>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4005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4016-FE14-DAE1-0568-0E7006A37A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40D716-407D-CC46-46AE-86D07B68E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D34D7-88BE-2C88-E5D6-F8B5EE057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F334BB-4CBF-0ECE-D50A-CA048599B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7486D-A5BB-C883-0C21-63A6135833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C9022E-9883-5507-D22A-63957233F905}"/>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8" name="Footer Placeholder 7">
            <a:extLst>
              <a:ext uri="{FF2B5EF4-FFF2-40B4-BE49-F238E27FC236}">
                <a16:creationId xmlns:a16="http://schemas.microsoft.com/office/drawing/2014/main" id="{EF25F3BC-1E20-7E5F-A4D3-D6B077D53B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2D6495-7CBC-3580-8842-9658D9B56F36}"/>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209372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8CC3-9B24-5D7C-9C03-10FD1D8E6E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13D0D8-246B-D36B-021B-928053F0CDB5}"/>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4" name="Footer Placeholder 3">
            <a:extLst>
              <a:ext uri="{FF2B5EF4-FFF2-40B4-BE49-F238E27FC236}">
                <a16:creationId xmlns:a16="http://schemas.microsoft.com/office/drawing/2014/main" id="{B0DCDA4A-18AD-604C-9C7E-89568679A1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DCF78D-1103-6A53-C127-68EFECB330D6}"/>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118466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923D4-DD7C-AF9F-8207-8EBF115BE1A6}"/>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3" name="Footer Placeholder 2">
            <a:extLst>
              <a:ext uri="{FF2B5EF4-FFF2-40B4-BE49-F238E27FC236}">
                <a16:creationId xmlns:a16="http://schemas.microsoft.com/office/drawing/2014/main" id="{1752C3D1-1B48-F591-72B2-F3F446BD03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C6565E-EDE1-0318-0E4F-6DBE880A6DDC}"/>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351846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21C8-0DFB-9D66-76C4-5052EA00D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C71D91-FA9B-EF3F-7E34-650E85CC5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09934A-E5D5-1FCA-5877-CF9758DDD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803EB-C2D2-081E-3790-43FFEE7540E9}"/>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6" name="Footer Placeholder 5">
            <a:extLst>
              <a:ext uri="{FF2B5EF4-FFF2-40B4-BE49-F238E27FC236}">
                <a16:creationId xmlns:a16="http://schemas.microsoft.com/office/drawing/2014/main" id="{F80C1228-D527-4498-166D-F3D8AE6809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BD9B84-B2BC-98B1-B952-E96CEF7FD389}"/>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134575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6232-F7FF-E6C4-B0A9-2DE6D5FC4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80945B-C837-6FAA-925D-7A7494C84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902A7A-1CD0-2397-DE26-0C9A3F904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55D3B-750E-ABD9-CF02-F2ADCEE18375}"/>
              </a:ext>
            </a:extLst>
          </p:cNvPr>
          <p:cNvSpPr>
            <a:spLocks noGrp="1"/>
          </p:cNvSpPr>
          <p:nvPr>
            <p:ph type="dt" sz="half" idx="10"/>
          </p:nvPr>
        </p:nvSpPr>
        <p:spPr/>
        <p:txBody>
          <a:bodyPr/>
          <a:lstStyle/>
          <a:p>
            <a:fld id="{2867FD69-6ECF-4557-A51A-D6ECE1A3B3C1}" type="datetimeFigureOut">
              <a:rPr lang="en-GB" smtClean="0"/>
              <a:t>04/09/2025</a:t>
            </a:fld>
            <a:endParaRPr lang="en-GB"/>
          </a:p>
        </p:txBody>
      </p:sp>
      <p:sp>
        <p:nvSpPr>
          <p:cNvPr id="6" name="Footer Placeholder 5">
            <a:extLst>
              <a:ext uri="{FF2B5EF4-FFF2-40B4-BE49-F238E27FC236}">
                <a16:creationId xmlns:a16="http://schemas.microsoft.com/office/drawing/2014/main" id="{F4F450C8-A262-238C-5439-53AB90008D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BEE14-AE30-6873-6A68-0EC2EFF4CF3F}"/>
              </a:ext>
            </a:extLst>
          </p:cNvPr>
          <p:cNvSpPr>
            <a:spLocks noGrp="1"/>
          </p:cNvSpPr>
          <p:nvPr>
            <p:ph type="sldNum" sz="quarter" idx="12"/>
          </p:nvPr>
        </p:nvSpPr>
        <p:spPr/>
        <p:txBody>
          <a:bodyPr/>
          <a:lstStyle/>
          <a:p>
            <a:fld id="{BDC12B26-52A0-482E-83A9-2A0A4F23B8AA}" type="slidenum">
              <a:rPr lang="en-GB" smtClean="0"/>
              <a:t>‹#›</a:t>
            </a:fld>
            <a:endParaRPr lang="en-GB"/>
          </a:p>
        </p:txBody>
      </p:sp>
    </p:spTree>
    <p:extLst>
      <p:ext uri="{BB962C8B-B14F-4D97-AF65-F5344CB8AC3E}">
        <p14:creationId xmlns:p14="http://schemas.microsoft.com/office/powerpoint/2010/main" val="104701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9DBF2-9BAC-BAF5-59C3-0DE708636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CEB94-7C9B-5609-A3E3-3D9FF4693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61039-280D-A43B-E9FE-A44059834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7FD69-6ECF-4557-A51A-D6ECE1A3B3C1}" type="datetimeFigureOut">
              <a:rPr lang="en-GB" smtClean="0"/>
              <a:t>04/09/2025</a:t>
            </a:fld>
            <a:endParaRPr lang="en-GB"/>
          </a:p>
        </p:txBody>
      </p:sp>
      <p:sp>
        <p:nvSpPr>
          <p:cNvPr id="5" name="Footer Placeholder 4">
            <a:extLst>
              <a:ext uri="{FF2B5EF4-FFF2-40B4-BE49-F238E27FC236}">
                <a16:creationId xmlns:a16="http://schemas.microsoft.com/office/drawing/2014/main" id="{A09EB467-27C4-E882-5100-0A2C6B822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CABE3D-6721-4D1D-14F7-A1DC9A6E3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2B26-52A0-482E-83A9-2A0A4F23B8AA}" type="slidenum">
              <a:rPr lang="en-GB" smtClean="0"/>
              <a:t>‹#›</a:t>
            </a:fld>
            <a:endParaRPr lang="en-GB"/>
          </a:p>
        </p:txBody>
      </p:sp>
    </p:spTree>
    <p:extLst>
      <p:ext uri="{BB962C8B-B14F-4D97-AF65-F5344CB8AC3E}">
        <p14:creationId xmlns:p14="http://schemas.microsoft.com/office/powerpoint/2010/main" val="139599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lboro.ac.uk/sport/sport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www.youthsporttrust.org/career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63.png"/><Relationship Id="rId4" Type="http://schemas.openxmlformats.org/officeDocument/2006/relationships/image" Target="../media/image27.png"/><Relationship Id="rId9" Type="http://schemas.openxmlformats.org/officeDocument/2006/relationships/image" Target="../media/image62.svg"/></Relationships>
</file>

<file path=ppt/slides/_rels/slide12.xml.rels><?xml version="1.0" encoding="UTF-8" standalone="yes"?>
<Relationships xmlns="http://schemas.openxmlformats.org/package/2006/relationships"><Relationship Id="rId8" Type="http://schemas.openxmlformats.org/officeDocument/2006/relationships/hyperlink" Target="https://www.caterpillar.com/en/careers/career-areas/college/unitedkingdom/desfordapprenticeships.html" TargetMode="External"/><Relationship Id="rId3" Type="http://schemas.openxmlformats.org/officeDocument/2006/relationships/image" Target="../media/image6.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miratechnologyinstitute.co.uk/type-of-course/apprenticeships/page/2/"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6.png"/><Relationship Id="rId7" Type="http://schemas.openxmlformats.org/officeDocument/2006/relationships/image" Target="../media/image30.sv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69.svg"/><Relationship Id="rId5" Type="http://schemas.openxmlformats.org/officeDocument/2006/relationships/image" Target="../media/image28.svg"/><Relationship Id="rId10" Type="http://schemas.openxmlformats.org/officeDocument/2006/relationships/image" Target="../media/image68.png"/><Relationship Id="rId4" Type="http://schemas.openxmlformats.org/officeDocument/2006/relationships/image" Target="../media/image27.png"/><Relationship Id="rId9" Type="http://schemas.openxmlformats.org/officeDocument/2006/relationships/image" Target="../media/image67.svg"/><Relationship Id="rId1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hyperlink" Target="https://realtimeits.co.uk/" TargetMode="External"/><Relationship Id="rId3" Type="http://schemas.openxmlformats.org/officeDocument/2006/relationships/image" Target="../media/image6.png"/><Relationship Id="rId7" Type="http://schemas.openxmlformats.org/officeDocument/2006/relationships/hyperlink" Target="https://digital-leicestershire.org.uk/news/free-support-for-leicester-and-leicestershire-businesses-assess-your-ai-readines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6.png"/><Relationship Id="rId7" Type="http://schemas.openxmlformats.org/officeDocument/2006/relationships/image" Target="../media/image30.svg"/><Relationship Id="rId12"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78.svg"/><Relationship Id="rId5" Type="http://schemas.openxmlformats.org/officeDocument/2006/relationships/image" Target="../media/image28.svg"/><Relationship Id="rId10" Type="http://schemas.openxmlformats.org/officeDocument/2006/relationships/image" Target="../media/image77.png"/><Relationship Id="rId4" Type="http://schemas.openxmlformats.org/officeDocument/2006/relationships/image" Target="../media/image27.png"/><Relationship Id="rId9" Type="http://schemas.openxmlformats.org/officeDocument/2006/relationships/image" Target="../media/image76.sv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png"/><Relationship Id="rId7" Type="http://schemas.openxmlformats.org/officeDocument/2006/relationships/hyperlink" Target="https://www.pallex.co.u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hyperlink" Target="https://generationlogistics.org/" TargetMode="External"/><Relationship Id="rId4" Type="http://schemas.openxmlformats.org/officeDocument/2006/relationships/image" Target="../media/image81.png"/><Relationship Id="rId9" Type="http://schemas.openxmlformats.org/officeDocument/2006/relationships/hyperlink" Target="https://lutterworth.magnapark.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png"/><Relationship Id="rId7"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85.sv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png"/><Relationship Id="rId7" Type="http://schemas.openxmlformats.org/officeDocument/2006/relationships/hyperlink" Target="https://www.leicesteremploymenthub.co.uk/skills-bootcamp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hyperlink" Target="https://www.ibstock.co.uk/early-careers" TargetMode="External"/><Relationship Id="rId4" Type="http://schemas.openxmlformats.org/officeDocument/2006/relationships/image" Target="../media/image86.png"/><Relationship Id="rId9" Type="http://schemas.openxmlformats.org/officeDocument/2006/relationships/image" Target="../media/image85.sv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image" Target="../media/image30.svg"/><Relationship Id="rId12" Type="http://schemas.openxmlformats.org/officeDocument/2006/relationships/diagramColors" Target="../diagrams/colors2.xml"/><Relationship Id="rId2" Type="http://schemas.openxmlformats.org/officeDocument/2006/relationships/notesSlide" Target="../notesSlides/notesSlide19.xml"/><Relationship Id="rId16" Type="http://schemas.openxmlformats.org/officeDocument/2006/relationships/hyperlink" Target="https://www.space-park.co.uk/" TargetMode="Externa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diagramQuickStyle" Target="../diagrams/quickStyle2.xml"/><Relationship Id="rId5" Type="http://schemas.openxmlformats.org/officeDocument/2006/relationships/image" Target="../media/image28.svg"/><Relationship Id="rId15" Type="http://schemas.openxmlformats.org/officeDocument/2006/relationships/image" Target="../media/image96.svg"/><Relationship Id="rId10" Type="http://schemas.openxmlformats.org/officeDocument/2006/relationships/diagramLayout" Target="../diagrams/layout2.xml"/><Relationship Id="rId4" Type="http://schemas.openxmlformats.org/officeDocument/2006/relationships/image" Target="../media/image27.png"/><Relationship Id="rId9" Type="http://schemas.openxmlformats.org/officeDocument/2006/relationships/diagramData" Target="../diagrams/data2.xml"/><Relationship Id="rId1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leicestercollege.ac.uk/student-information/qualifications-explained" TargetMode="External"/><Relationship Id="rId4" Type="http://schemas.openxmlformats.org/officeDocument/2006/relationships/image" Target="../media/image98.png"/></Relationships>
</file>

<file path=ppt/slides/_rels/slide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llep.org.uk/app/uploads/2022/02/Pathways-Poster.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gov.uk/apply-apprenticeship"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hyperlink" Target="https://families.leicester.gov.uk/send-local-offer/preparing-for-adulthood/education-learning-and-work/supported-internshi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06.svg"/><Relationship Id="rId4" Type="http://schemas.openxmlformats.org/officeDocument/2006/relationships/image" Target="../media/image105.png"/></Relationships>
</file>

<file path=ppt/slides/_rels/slide2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image" Target="../media/image28.svg"/><Relationship Id="rId12"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diagramLayout" Target="../diagrams/layout1.xml"/><Relationship Id="rId5" Type="http://schemas.openxmlformats.org/officeDocument/2006/relationships/image" Target="../media/image26.svg"/><Relationship Id="rId10" Type="http://schemas.openxmlformats.org/officeDocument/2006/relationships/diagramData" Target="../diagrams/data1.xml"/><Relationship Id="rId4" Type="http://schemas.openxmlformats.org/officeDocument/2006/relationships/image" Target="../media/image25.png"/><Relationship Id="rId9" Type="http://schemas.openxmlformats.org/officeDocument/2006/relationships/image" Target="../media/image30.svg"/><Relationship Id="rId14"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hyperlink" Target="https://www.healthcareers.nhs.uk/working-health" TargetMode="External"/><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inspiredtocare.co.uk/" TargetMode="External"/><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48.svg"/><Relationship Id="rId5" Type="http://schemas.openxmlformats.org/officeDocument/2006/relationships/image" Target="../media/image28.svg"/><Relationship Id="rId10" Type="http://schemas.openxmlformats.org/officeDocument/2006/relationships/image" Target="../media/image47.png"/><Relationship Id="rId4" Type="http://schemas.openxmlformats.org/officeDocument/2006/relationships/image" Target="../media/image27.pn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hyperlink" Target="https://bulbstudios.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hyperlink" Target="https://www.rkh.co.uk/careers/" TargetMode="External"/><Relationship Id="rId4" Type="http://schemas.openxmlformats.org/officeDocument/2006/relationships/image" Target="../media/image49.png"/><Relationship Id="rId9" Type="http://schemas.openxmlformats.org/officeDocument/2006/relationships/hyperlink" Target="https://lcbdepot.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6.png"/><Relationship Id="rId7" Type="http://schemas.openxmlformats.org/officeDocument/2006/relationships/image" Target="../media/image30.svg"/><Relationship Id="rId12"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55.png"/><Relationship Id="rId5" Type="http://schemas.openxmlformats.org/officeDocument/2006/relationships/image" Target="../media/image28.sv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53.sv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2FAC-964A-F170-C56C-FD36D45AA66D}"/>
              </a:ext>
            </a:extLst>
          </p:cNvPr>
          <p:cNvSpPr>
            <a:spLocks noGrp="1"/>
          </p:cNvSpPr>
          <p:nvPr>
            <p:ph type="ctrTitle"/>
          </p:nvPr>
        </p:nvSpPr>
        <p:spPr>
          <a:xfrm>
            <a:off x="4989709" y="1625732"/>
            <a:ext cx="6607793" cy="1972638"/>
          </a:xfrm>
        </p:spPr>
        <p:txBody>
          <a:bodyPr>
            <a:normAutofit fontScale="90000"/>
          </a:bodyPr>
          <a:lstStyle/>
          <a:p>
            <a:r>
              <a:rPr lang="en-GB" b="1" dirty="0">
                <a:latin typeface="Segoe UI" panose="020B0502040204020203" pitchFamily="34" charset="0"/>
                <a:cs typeface="Segoe UI" panose="020B0502040204020203" pitchFamily="34" charset="0"/>
              </a:rPr>
              <a:t>Labour Market Information and Pathways</a:t>
            </a:r>
          </a:p>
        </p:txBody>
      </p:sp>
      <p:sp>
        <p:nvSpPr>
          <p:cNvPr id="3" name="Subtitle 2">
            <a:extLst>
              <a:ext uri="{FF2B5EF4-FFF2-40B4-BE49-F238E27FC236}">
                <a16:creationId xmlns:a16="http://schemas.microsoft.com/office/drawing/2014/main" id="{8AA8FFE9-FF65-611A-8EE0-4E53B8FE7489}"/>
              </a:ext>
            </a:extLst>
          </p:cNvPr>
          <p:cNvSpPr>
            <a:spLocks noGrp="1"/>
          </p:cNvSpPr>
          <p:nvPr>
            <p:ph type="subTitle" idx="1"/>
          </p:nvPr>
        </p:nvSpPr>
        <p:spPr>
          <a:xfrm>
            <a:off x="6096000" y="3598370"/>
            <a:ext cx="5323524" cy="1304817"/>
          </a:xfrm>
        </p:spPr>
        <p:txBody>
          <a:bodyPr>
            <a:normAutofit/>
          </a:bodyPr>
          <a:lstStyle/>
          <a:p>
            <a:r>
              <a:rPr lang="en-GB" dirty="0">
                <a:latin typeface="Segoe UI" panose="020B0502040204020203" pitchFamily="34" charset="0"/>
                <a:cs typeface="Segoe UI" panose="020B0502040204020203" pitchFamily="34" charset="0"/>
              </a:rPr>
              <a:t>Leicester and Leicestershire</a:t>
            </a:r>
          </a:p>
        </p:txBody>
      </p:sp>
      <p:grpSp>
        <p:nvGrpSpPr>
          <p:cNvPr id="4" name="Group 3">
            <a:extLst>
              <a:ext uri="{FF2B5EF4-FFF2-40B4-BE49-F238E27FC236}">
                <a16:creationId xmlns:a16="http://schemas.microsoft.com/office/drawing/2014/main" id="{8FA399EB-246D-2560-DF4E-51DDC833E4BF}"/>
              </a:ext>
            </a:extLst>
          </p:cNvPr>
          <p:cNvGrpSpPr/>
          <p:nvPr/>
        </p:nvGrpSpPr>
        <p:grpSpPr>
          <a:xfrm>
            <a:off x="0" y="5525961"/>
            <a:ext cx="12192000" cy="1554496"/>
            <a:chOff x="0" y="5525961"/>
            <a:chExt cx="12192000" cy="1554496"/>
          </a:xfrm>
        </p:grpSpPr>
        <p:sp>
          <p:nvSpPr>
            <p:cNvPr id="5" name="Rectangle 4">
              <a:extLst>
                <a:ext uri="{FF2B5EF4-FFF2-40B4-BE49-F238E27FC236}">
                  <a16:creationId xmlns:a16="http://schemas.microsoft.com/office/drawing/2014/main" id="{2F50BEE0-8FE4-F59A-16C0-565BA7318E43}"/>
                </a:ext>
              </a:extLst>
            </p:cNvPr>
            <p:cNvSpPr/>
            <p:nvPr/>
          </p:nvSpPr>
          <p:spPr>
            <a:xfrm>
              <a:off x="0" y="5675811"/>
              <a:ext cx="12192000" cy="1182189"/>
            </a:xfrm>
            <a:prstGeom prst="rect">
              <a:avLst/>
            </a:prstGeom>
            <a:solidFill>
              <a:srgbClr val="005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6" name="Picture 5">
              <a:extLst>
                <a:ext uri="{FF2B5EF4-FFF2-40B4-BE49-F238E27FC236}">
                  <a16:creationId xmlns:a16="http://schemas.microsoft.com/office/drawing/2014/main" id="{C3F1E8BA-F328-1798-80E4-8A7DF76E98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8535" y="5926322"/>
              <a:ext cx="2007505" cy="740989"/>
            </a:xfrm>
            <a:prstGeom prst="rect">
              <a:avLst/>
            </a:prstGeom>
          </p:spPr>
        </p:pic>
        <p:pic>
          <p:nvPicPr>
            <p:cNvPr id="7" name="Picture 6">
              <a:extLst>
                <a:ext uri="{FF2B5EF4-FFF2-40B4-BE49-F238E27FC236}">
                  <a16:creationId xmlns:a16="http://schemas.microsoft.com/office/drawing/2014/main" id="{072F0E08-BB16-0705-1096-CD96E40544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59894" y="5806356"/>
              <a:ext cx="2178735" cy="813820"/>
            </a:xfrm>
            <a:prstGeom prst="rect">
              <a:avLst/>
            </a:prstGeom>
          </p:spPr>
        </p:pic>
        <p:pic>
          <p:nvPicPr>
            <p:cNvPr id="8" name="Picture 7">
              <a:extLst>
                <a:ext uri="{FF2B5EF4-FFF2-40B4-BE49-F238E27FC236}">
                  <a16:creationId xmlns:a16="http://schemas.microsoft.com/office/drawing/2014/main" id="{4CF7F0BC-7264-C54B-48A3-CFAB22D9C0A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928822" y="5525961"/>
              <a:ext cx="3436431" cy="1554496"/>
            </a:xfrm>
            <a:prstGeom prst="rect">
              <a:avLst/>
            </a:prstGeom>
          </p:spPr>
        </p:pic>
        <p:pic>
          <p:nvPicPr>
            <p:cNvPr id="9" name="Picture 8">
              <a:extLst>
                <a:ext uri="{FF2B5EF4-FFF2-40B4-BE49-F238E27FC236}">
                  <a16:creationId xmlns:a16="http://schemas.microsoft.com/office/drawing/2014/main" id="{90D6BEE4-2A39-39E1-C797-691085978E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815119" y="5850561"/>
              <a:ext cx="1501738" cy="739136"/>
            </a:xfrm>
            <a:prstGeom prst="rect">
              <a:avLst/>
            </a:prstGeom>
          </p:spPr>
        </p:pic>
      </p:grpSp>
      <p:pic>
        <p:nvPicPr>
          <p:cNvPr id="12" name="Picture 11">
            <a:extLst>
              <a:ext uri="{FF2B5EF4-FFF2-40B4-BE49-F238E27FC236}">
                <a16:creationId xmlns:a16="http://schemas.microsoft.com/office/drawing/2014/main" id="{CEE96ECC-14B7-6600-FC46-3DBA1815D293}"/>
              </a:ext>
            </a:extLst>
          </p:cNvPr>
          <p:cNvPicPr>
            <a:picLocks noChangeAspect="1"/>
          </p:cNvPicPr>
          <p:nvPr/>
        </p:nvPicPr>
        <p:blipFill>
          <a:blip r:embed="rId7"/>
          <a:stretch>
            <a:fillRect/>
          </a:stretch>
        </p:blipFill>
        <p:spPr>
          <a:xfrm>
            <a:off x="0" y="1"/>
            <a:ext cx="4560126" cy="5681100"/>
          </a:xfrm>
          <a:prstGeom prst="rect">
            <a:avLst/>
          </a:prstGeom>
        </p:spPr>
      </p:pic>
    </p:spTree>
    <p:extLst>
      <p:ext uri="{BB962C8B-B14F-4D97-AF65-F5344CB8AC3E}">
        <p14:creationId xmlns:p14="http://schemas.microsoft.com/office/powerpoint/2010/main" val="122247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163285" y="119786"/>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Sport and Physical Activity</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938714" y="658405"/>
            <a:ext cx="2455524" cy="646331"/>
          </a:xfrm>
          <a:prstGeom prst="rect">
            <a:avLst/>
          </a:prstGeom>
          <a:noFill/>
        </p:spPr>
        <p:txBody>
          <a:bodyPr wrap="square" rtlCol="0">
            <a:spAutoFit/>
          </a:bodyPr>
          <a:lstStyle/>
          <a:p>
            <a:endParaRPr lang="en-GB" dirty="0"/>
          </a:p>
          <a:p>
            <a:endParaRPr lang="en-GB" dirty="0"/>
          </a:p>
        </p:txBody>
      </p:sp>
      <p:sp>
        <p:nvSpPr>
          <p:cNvPr id="11" name="TextBox 10">
            <a:extLst>
              <a:ext uri="{FF2B5EF4-FFF2-40B4-BE49-F238E27FC236}">
                <a16:creationId xmlns:a16="http://schemas.microsoft.com/office/drawing/2014/main" id="{671437AB-0257-6118-3BEC-B71FAA069DAD}"/>
              </a:ext>
            </a:extLst>
          </p:cNvPr>
          <p:cNvSpPr txBox="1"/>
          <p:nvPr/>
        </p:nvSpPr>
        <p:spPr>
          <a:xfrm>
            <a:off x="8266294" y="3128645"/>
            <a:ext cx="5599416" cy="369332"/>
          </a:xfrm>
          <a:prstGeom prst="rect">
            <a:avLst/>
          </a:prstGeom>
          <a:noFill/>
        </p:spPr>
        <p:txBody>
          <a:bodyPr wrap="square" rtlCol="0">
            <a:spAutoFit/>
          </a:bodyPr>
          <a:lstStyle/>
          <a:p>
            <a:r>
              <a:rPr lang="en-GB">
                <a:hlinkClick r:id="rId4"/>
              </a:rPr>
              <a:t>Careers - Youth Sport Trust</a:t>
            </a:r>
            <a:endParaRPr lang="en-GB" dirty="0"/>
          </a:p>
        </p:txBody>
      </p:sp>
      <p:pic>
        <p:nvPicPr>
          <p:cNvPr id="6" name="Picture 5">
            <a:extLst>
              <a:ext uri="{FF2B5EF4-FFF2-40B4-BE49-F238E27FC236}">
                <a16:creationId xmlns:a16="http://schemas.microsoft.com/office/drawing/2014/main" id="{A228F106-F9EE-21D6-DEA8-6F1B34258197}"/>
              </a:ext>
            </a:extLst>
          </p:cNvPr>
          <p:cNvPicPr>
            <a:picLocks noChangeAspect="1"/>
          </p:cNvPicPr>
          <p:nvPr/>
        </p:nvPicPr>
        <p:blipFill>
          <a:blip r:embed="rId5"/>
          <a:stretch>
            <a:fillRect/>
          </a:stretch>
        </p:blipFill>
        <p:spPr>
          <a:xfrm>
            <a:off x="3779052" y="1065024"/>
            <a:ext cx="8493496" cy="2087385"/>
          </a:xfrm>
          <a:prstGeom prst="rect">
            <a:avLst/>
          </a:prstGeom>
        </p:spPr>
      </p:pic>
      <p:pic>
        <p:nvPicPr>
          <p:cNvPr id="12" name="Picture 11">
            <a:extLst>
              <a:ext uri="{FF2B5EF4-FFF2-40B4-BE49-F238E27FC236}">
                <a16:creationId xmlns:a16="http://schemas.microsoft.com/office/drawing/2014/main" id="{1938CDAC-0974-83EB-6FBD-F58E9ED23E7A}"/>
              </a:ext>
            </a:extLst>
          </p:cNvPr>
          <p:cNvPicPr>
            <a:picLocks noChangeAspect="1"/>
          </p:cNvPicPr>
          <p:nvPr/>
        </p:nvPicPr>
        <p:blipFill>
          <a:blip r:embed="rId6"/>
          <a:stretch>
            <a:fillRect/>
          </a:stretch>
        </p:blipFill>
        <p:spPr>
          <a:xfrm>
            <a:off x="182329" y="3793671"/>
            <a:ext cx="8083965" cy="1371670"/>
          </a:xfrm>
          <a:prstGeom prst="rect">
            <a:avLst/>
          </a:prstGeom>
        </p:spPr>
      </p:pic>
      <p:sp>
        <p:nvSpPr>
          <p:cNvPr id="16" name="TextBox 15">
            <a:extLst>
              <a:ext uri="{FF2B5EF4-FFF2-40B4-BE49-F238E27FC236}">
                <a16:creationId xmlns:a16="http://schemas.microsoft.com/office/drawing/2014/main" id="{E2EF02B3-DB71-EFA7-D1F7-F297E8FBB1C1}"/>
              </a:ext>
            </a:extLst>
          </p:cNvPr>
          <p:cNvSpPr txBox="1"/>
          <p:nvPr/>
        </p:nvSpPr>
        <p:spPr>
          <a:xfrm>
            <a:off x="0" y="3313311"/>
            <a:ext cx="6958360" cy="369332"/>
          </a:xfrm>
          <a:prstGeom prst="rect">
            <a:avLst/>
          </a:prstGeom>
          <a:noFill/>
        </p:spPr>
        <p:txBody>
          <a:bodyPr wrap="square">
            <a:spAutoFit/>
          </a:bodyPr>
          <a:lstStyle/>
          <a:p>
            <a:r>
              <a:rPr lang="en-GB" dirty="0">
                <a:hlinkClick r:id="rId7"/>
              </a:rPr>
              <a:t>Sports | Sport | Loughborough University</a:t>
            </a:r>
            <a:endParaRPr lang="en-GB" dirty="0"/>
          </a:p>
        </p:txBody>
      </p:sp>
    </p:spTree>
    <p:extLst>
      <p:ext uri="{BB962C8B-B14F-4D97-AF65-F5344CB8AC3E}">
        <p14:creationId xmlns:p14="http://schemas.microsoft.com/office/powerpoint/2010/main" val="287339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Engineering and Advanced Manufacturing</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Physics, ICT, Design Technology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923330"/>
          </a:xfrm>
          <a:prstGeom prst="rect">
            <a:avLst/>
          </a:prstGeom>
          <a:noFill/>
        </p:spPr>
        <p:txBody>
          <a:bodyPr wrap="square" rtlCol="0">
            <a:spAutoFit/>
          </a:bodyPr>
          <a:lstStyle/>
          <a:p>
            <a:r>
              <a:rPr lang="en-GB" dirty="0"/>
              <a:t>Pathways – Routes in at all levels. Vocational learning is highly valued. Apprenticeships available!</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pic>
        <p:nvPicPr>
          <p:cNvPr id="6" name="Graphic 5" descr="Blueprint with solid fill">
            <a:extLst>
              <a:ext uri="{FF2B5EF4-FFF2-40B4-BE49-F238E27FC236}">
                <a16:creationId xmlns:a16="http://schemas.microsoft.com/office/drawing/2014/main" id="{D4C8F65F-8745-E6EC-0455-5CF5D419F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7173" y="341727"/>
            <a:ext cx="1423827" cy="1423827"/>
          </a:xfrm>
          <a:prstGeom prst="rect">
            <a:avLst/>
          </a:prstGeom>
        </p:spPr>
      </p:pic>
      <p:sp>
        <p:nvSpPr>
          <p:cNvPr id="10" name="TextBox 9">
            <a:extLst>
              <a:ext uri="{FF2B5EF4-FFF2-40B4-BE49-F238E27FC236}">
                <a16:creationId xmlns:a16="http://schemas.microsoft.com/office/drawing/2014/main" id="{902A77C1-6A83-08C6-9846-4B0D016086CF}"/>
              </a:ext>
            </a:extLst>
          </p:cNvPr>
          <p:cNvSpPr txBox="1"/>
          <p:nvPr/>
        </p:nvSpPr>
        <p:spPr>
          <a:xfrm>
            <a:off x="532544" y="2093390"/>
            <a:ext cx="10614060" cy="2585323"/>
          </a:xfrm>
          <a:prstGeom prst="rect">
            <a:avLst/>
          </a:prstGeom>
          <a:noFill/>
        </p:spPr>
        <p:txBody>
          <a:bodyPr wrap="square" rtlCol="0">
            <a:spAutoFit/>
          </a:bodyPr>
          <a:lstStyle/>
          <a:p>
            <a:r>
              <a:rPr lang="en-GB" dirty="0"/>
              <a:t>Second highest paying sector in the area, accounts for 11% of the regions workforce</a:t>
            </a:r>
          </a:p>
          <a:p>
            <a:endParaRPr lang="en-GB" dirty="0"/>
          </a:p>
          <a:p>
            <a:r>
              <a:rPr lang="en-GB" dirty="0"/>
              <a:t>Careers include </a:t>
            </a:r>
            <a:r>
              <a:rPr lang="en-GB" b="1" dirty="0">
                <a:solidFill>
                  <a:schemeClr val="accent2">
                    <a:lumMod val="75000"/>
                  </a:schemeClr>
                </a:solidFill>
              </a:rPr>
              <a:t>Research, Testing, Developing Prototypes, Production Engineering &amp; Maintenance</a:t>
            </a:r>
          </a:p>
          <a:p>
            <a:endParaRPr lang="en-GB" dirty="0">
              <a:solidFill>
                <a:schemeClr val="accent2">
                  <a:lumMod val="75000"/>
                </a:schemeClr>
              </a:solidFill>
            </a:endParaRPr>
          </a:p>
          <a:p>
            <a:r>
              <a:rPr lang="en-GB" dirty="0"/>
              <a:t>Predicted skills shortage in 10 years time / a change in skillset required</a:t>
            </a:r>
          </a:p>
          <a:p>
            <a:endParaRPr lang="en-GB" dirty="0"/>
          </a:p>
          <a:p>
            <a:r>
              <a:rPr lang="en-GB" dirty="0"/>
              <a:t>Loughborough Science Park and MIRA Technology Park leading research and development in Europe</a:t>
            </a:r>
          </a:p>
          <a:p>
            <a:endParaRPr lang="en-GB" dirty="0"/>
          </a:p>
          <a:p>
            <a:endParaRPr lang="en-GB" dirty="0"/>
          </a:p>
        </p:txBody>
      </p:sp>
      <p:pic>
        <p:nvPicPr>
          <p:cNvPr id="13" name="Picture 12">
            <a:extLst>
              <a:ext uri="{FF2B5EF4-FFF2-40B4-BE49-F238E27FC236}">
                <a16:creationId xmlns:a16="http://schemas.microsoft.com/office/drawing/2014/main" id="{8CB060E0-C10A-FF75-1648-7CD878A65556}"/>
              </a:ext>
            </a:extLst>
          </p:cNvPr>
          <p:cNvPicPr>
            <a:picLocks noChangeAspect="1"/>
          </p:cNvPicPr>
          <p:nvPr/>
        </p:nvPicPr>
        <p:blipFill>
          <a:blip r:embed="rId10"/>
          <a:stretch>
            <a:fillRect/>
          </a:stretch>
        </p:blipFill>
        <p:spPr>
          <a:xfrm>
            <a:off x="969248" y="4472369"/>
            <a:ext cx="3267075" cy="990600"/>
          </a:xfrm>
          <a:prstGeom prst="rect">
            <a:avLst/>
          </a:prstGeom>
        </p:spPr>
      </p:pic>
    </p:spTree>
    <p:extLst>
      <p:ext uri="{BB962C8B-B14F-4D97-AF65-F5344CB8AC3E}">
        <p14:creationId xmlns:p14="http://schemas.microsoft.com/office/powerpoint/2010/main" val="406942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184935" y="207574"/>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Engineering and Advanced Manufacturing</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646331"/>
          </a:xfrm>
          <a:prstGeom prst="rect">
            <a:avLst/>
          </a:prstGeom>
          <a:noFill/>
        </p:spPr>
        <p:txBody>
          <a:bodyPr wrap="square" rtlCol="0">
            <a:spAutoFit/>
          </a:bodyPr>
          <a:lstStyle/>
          <a:p>
            <a:endParaRPr lang="en-GB" dirty="0"/>
          </a:p>
          <a:p>
            <a:endParaRPr lang="en-GB" dirty="0"/>
          </a:p>
        </p:txBody>
      </p:sp>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0" name="TextBox 9">
            <a:extLst>
              <a:ext uri="{FF2B5EF4-FFF2-40B4-BE49-F238E27FC236}">
                <a16:creationId xmlns:a16="http://schemas.microsoft.com/office/drawing/2014/main" id="{902A77C1-6A83-08C6-9846-4B0D016086CF}"/>
              </a:ext>
            </a:extLst>
          </p:cNvPr>
          <p:cNvSpPr txBox="1"/>
          <p:nvPr/>
        </p:nvSpPr>
        <p:spPr>
          <a:xfrm>
            <a:off x="838200" y="2270589"/>
            <a:ext cx="10614060" cy="646331"/>
          </a:xfrm>
          <a:prstGeom prst="rect">
            <a:avLst/>
          </a:prstGeom>
          <a:noFill/>
        </p:spPr>
        <p:txBody>
          <a:bodyPr wrap="square" rtlCol="0">
            <a:spAutoFit/>
          </a:bodyPr>
          <a:lstStyle/>
          <a:p>
            <a:endParaRPr lang="en-GB" dirty="0"/>
          </a:p>
          <a:p>
            <a:endParaRPr lang="en-GB" dirty="0"/>
          </a:p>
        </p:txBody>
      </p:sp>
      <p:pic>
        <p:nvPicPr>
          <p:cNvPr id="13" name="Picture 12">
            <a:extLst>
              <a:ext uri="{FF2B5EF4-FFF2-40B4-BE49-F238E27FC236}">
                <a16:creationId xmlns:a16="http://schemas.microsoft.com/office/drawing/2014/main" id="{8CB060E0-C10A-FF75-1648-7CD878A65556}"/>
              </a:ext>
            </a:extLst>
          </p:cNvPr>
          <p:cNvPicPr>
            <a:picLocks noChangeAspect="1"/>
          </p:cNvPicPr>
          <p:nvPr/>
        </p:nvPicPr>
        <p:blipFill>
          <a:blip r:embed="rId4"/>
          <a:stretch>
            <a:fillRect/>
          </a:stretch>
        </p:blipFill>
        <p:spPr>
          <a:xfrm>
            <a:off x="8687657" y="970175"/>
            <a:ext cx="3267075" cy="990600"/>
          </a:xfrm>
          <a:prstGeom prst="rect">
            <a:avLst/>
          </a:prstGeom>
        </p:spPr>
      </p:pic>
      <p:pic>
        <p:nvPicPr>
          <p:cNvPr id="8" name="Picture 7">
            <a:extLst>
              <a:ext uri="{FF2B5EF4-FFF2-40B4-BE49-F238E27FC236}">
                <a16:creationId xmlns:a16="http://schemas.microsoft.com/office/drawing/2014/main" id="{6A663195-2EE3-5C82-5DCF-419E8AC80257}"/>
              </a:ext>
            </a:extLst>
          </p:cNvPr>
          <p:cNvPicPr>
            <a:picLocks noChangeAspect="1"/>
          </p:cNvPicPr>
          <p:nvPr/>
        </p:nvPicPr>
        <p:blipFill>
          <a:blip r:embed="rId5"/>
          <a:stretch>
            <a:fillRect/>
          </a:stretch>
        </p:blipFill>
        <p:spPr>
          <a:xfrm>
            <a:off x="6616346" y="2022811"/>
            <a:ext cx="5397777" cy="1200212"/>
          </a:xfrm>
          <a:prstGeom prst="rect">
            <a:avLst/>
          </a:prstGeom>
        </p:spPr>
      </p:pic>
      <p:sp>
        <p:nvSpPr>
          <p:cNvPr id="12" name="TextBox 11">
            <a:extLst>
              <a:ext uri="{FF2B5EF4-FFF2-40B4-BE49-F238E27FC236}">
                <a16:creationId xmlns:a16="http://schemas.microsoft.com/office/drawing/2014/main" id="{35E5E0BC-1633-E5F1-22B3-0C0B070B53EC}"/>
              </a:ext>
            </a:extLst>
          </p:cNvPr>
          <p:cNvSpPr txBox="1"/>
          <p:nvPr/>
        </p:nvSpPr>
        <p:spPr>
          <a:xfrm>
            <a:off x="6616346" y="3570514"/>
            <a:ext cx="5338386" cy="1200329"/>
          </a:xfrm>
          <a:prstGeom prst="rect">
            <a:avLst/>
          </a:prstGeom>
          <a:noFill/>
        </p:spPr>
        <p:txBody>
          <a:bodyPr wrap="square" rtlCol="0">
            <a:spAutoFit/>
          </a:bodyPr>
          <a:lstStyle/>
          <a:p>
            <a:r>
              <a:rPr lang="en-GB" dirty="0"/>
              <a:t>Apprenticeships advertised on the Mira Technology website. L2 to Degree Level available.</a:t>
            </a:r>
          </a:p>
          <a:p>
            <a:endParaRPr lang="en-GB" dirty="0"/>
          </a:p>
          <a:p>
            <a:r>
              <a:rPr lang="en-GB" dirty="0">
                <a:hlinkClick r:id="rId6"/>
              </a:rPr>
              <a:t>Apprenticeships Archives - Page 2 of 3 - MTI</a:t>
            </a:r>
            <a:endParaRPr lang="en-GB" dirty="0"/>
          </a:p>
        </p:txBody>
      </p:sp>
      <p:pic>
        <p:nvPicPr>
          <p:cNvPr id="16" name="Picture 15">
            <a:extLst>
              <a:ext uri="{FF2B5EF4-FFF2-40B4-BE49-F238E27FC236}">
                <a16:creationId xmlns:a16="http://schemas.microsoft.com/office/drawing/2014/main" id="{152912E0-8522-2E46-50A5-37D5A592C862}"/>
              </a:ext>
            </a:extLst>
          </p:cNvPr>
          <p:cNvPicPr>
            <a:picLocks noChangeAspect="1"/>
          </p:cNvPicPr>
          <p:nvPr/>
        </p:nvPicPr>
        <p:blipFill>
          <a:blip r:embed="rId7"/>
          <a:stretch>
            <a:fillRect/>
          </a:stretch>
        </p:blipFill>
        <p:spPr>
          <a:xfrm>
            <a:off x="446275" y="1960775"/>
            <a:ext cx="5698955" cy="2810068"/>
          </a:xfrm>
          <a:prstGeom prst="rect">
            <a:avLst/>
          </a:prstGeom>
        </p:spPr>
      </p:pic>
      <p:sp>
        <p:nvSpPr>
          <p:cNvPr id="19" name="TextBox 18">
            <a:extLst>
              <a:ext uri="{FF2B5EF4-FFF2-40B4-BE49-F238E27FC236}">
                <a16:creationId xmlns:a16="http://schemas.microsoft.com/office/drawing/2014/main" id="{41F8D162-3261-3647-8C0F-F074D22C9F94}"/>
              </a:ext>
            </a:extLst>
          </p:cNvPr>
          <p:cNvSpPr txBox="1"/>
          <p:nvPr/>
        </p:nvSpPr>
        <p:spPr>
          <a:xfrm>
            <a:off x="247752" y="5045854"/>
            <a:ext cx="6096000" cy="369332"/>
          </a:xfrm>
          <a:prstGeom prst="rect">
            <a:avLst/>
          </a:prstGeom>
          <a:noFill/>
        </p:spPr>
        <p:txBody>
          <a:bodyPr wrap="square">
            <a:spAutoFit/>
          </a:bodyPr>
          <a:lstStyle/>
          <a:p>
            <a:r>
              <a:rPr lang="en-GB" dirty="0">
                <a:hlinkClick r:id="rId8"/>
              </a:rPr>
              <a:t>Caterpillar | Desford Apprenticeship Opportunities</a:t>
            </a:r>
            <a:endParaRPr lang="en-GB" dirty="0"/>
          </a:p>
        </p:txBody>
      </p:sp>
    </p:spTree>
    <p:extLst>
      <p:ext uri="{BB962C8B-B14F-4D97-AF65-F5344CB8AC3E}">
        <p14:creationId xmlns:p14="http://schemas.microsoft.com/office/powerpoint/2010/main" val="375310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490590" y="130651"/>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Digital</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Computing, ICT, Design Technology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923330"/>
          </a:xfrm>
          <a:prstGeom prst="rect">
            <a:avLst/>
          </a:prstGeom>
          <a:noFill/>
        </p:spPr>
        <p:txBody>
          <a:bodyPr wrap="square" rtlCol="0">
            <a:spAutoFit/>
          </a:bodyPr>
          <a:lstStyle/>
          <a:p>
            <a:r>
              <a:rPr lang="en-GB" dirty="0"/>
              <a:t>Pathways – All sectors require Digital Skills. Apprentice IT technician, Digital Content roles, Website design. </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513881"/>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0" name="TextBox 9">
            <a:extLst>
              <a:ext uri="{FF2B5EF4-FFF2-40B4-BE49-F238E27FC236}">
                <a16:creationId xmlns:a16="http://schemas.microsoft.com/office/drawing/2014/main" id="{902A77C1-6A83-08C6-9846-4B0D016086CF}"/>
              </a:ext>
            </a:extLst>
          </p:cNvPr>
          <p:cNvSpPr txBox="1"/>
          <p:nvPr/>
        </p:nvSpPr>
        <p:spPr>
          <a:xfrm>
            <a:off x="739740" y="1611554"/>
            <a:ext cx="10614060" cy="2339102"/>
          </a:xfrm>
          <a:prstGeom prst="rect">
            <a:avLst/>
          </a:prstGeom>
          <a:noFill/>
        </p:spPr>
        <p:txBody>
          <a:bodyPr wrap="square" rtlCol="0">
            <a:spAutoFit/>
          </a:bodyPr>
          <a:lstStyle/>
          <a:p>
            <a:endParaRPr lang="en-GB" dirty="0"/>
          </a:p>
          <a:p>
            <a:r>
              <a:rPr lang="en-GB" sz="2000" b="1" dirty="0">
                <a:solidFill>
                  <a:schemeClr val="accent1"/>
                </a:solidFill>
              </a:rPr>
              <a:t>Fast growing future proof sector</a:t>
            </a:r>
          </a:p>
          <a:p>
            <a:endParaRPr lang="en-GB" dirty="0"/>
          </a:p>
          <a:p>
            <a:r>
              <a:rPr lang="en-GB" dirty="0"/>
              <a:t>AI is profoundly impacting the sector</a:t>
            </a:r>
          </a:p>
          <a:p>
            <a:endParaRPr lang="en-GB" dirty="0"/>
          </a:p>
          <a:p>
            <a:r>
              <a:rPr lang="en-GB" dirty="0"/>
              <a:t>Skills are highly valued – highest average wage compared to other sectors – much in demand</a:t>
            </a:r>
          </a:p>
          <a:p>
            <a:endParaRPr lang="en-GB" dirty="0"/>
          </a:p>
          <a:p>
            <a:r>
              <a:rPr lang="en-GB" b="1" dirty="0">
                <a:solidFill>
                  <a:schemeClr val="accent1"/>
                </a:solidFill>
              </a:rPr>
              <a:t>Cyber Security skills, coding, data analytics are in demand!</a:t>
            </a:r>
          </a:p>
        </p:txBody>
      </p:sp>
      <p:pic>
        <p:nvPicPr>
          <p:cNvPr id="8" name="Graphic 7" descr="Camera with solid fill">
            <a:extLst>
              <a:ext uri="{FF2B5EF4-FFF2-40B4-BE49-F238E27FC236}">
                <a16:creationId xmlns:a16="http://schemas.microsoft.com/office/drawing/2014/main" id="{0CDA286F-2ACF-EBEF-3E81-4DFC6FDB8F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3883" y="370400"/>
            <a:ext cx="1437527" cy="1437527"/>
          </a:xfrm>
          <a:prstGeom prst="rect">
            <a:avLst/>
          </a:prstGeom>
        </p:spPr>
      </p:pic>
      <p:pic>
        <p:nvPicPr>
          <p:cNvPr id="14" name="Graphic 13" descr="Linear Graph with solid fill">
            <a:extLst>
              <a:ext uri="{FF2B5EF4-FFF2-40B4-BE49-F238E27FC236}">
                <a16:creationId xmlns:a16="http://schemas.microsoft.com/office/drawing/2014/main" id="{B268D64D-BD44-724B-595B-9EC55EE380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1178" y="1952906"/>
            <a:ext cx="914400" cy="914400"/>
          </a:xfrm>
          <a:prstGeom prst="rect">
            <a:avLst/>
          </a:prstGeom>
        </p:spPr>
      </p:pic>
      <p:pic>
        <p:nvPicPr>
          <p:cNvPr id="18" name="Graphic 17" descr="Shield Tick with solid fill">
            <a:extLst>
              <a:ext uri="{FF2B5EF4-FFF2-40B4-BE49-F238E27FC236}">
                <a16:creationId xmlns:a16="http://schemas.microsoft.com/office/drawing/2014/main" id="{91CA2DCB-1B32-5A12-306B-D197887A2A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36424" y="2053959"/>
            <a:ext cx="914400" cy="914400"/>
          </a:xfrm>
          <a:prstGeom prst="rect">
            <a:avLst/>
          </a:prstGeom>
        </p:spPr>
      </p:pic>
      <p:pic>
        <p:nvPicPr>
          <p:cNvPr id="20" name="Picture 19">
            <a:extLst>
              <a:ext uri="{FF2B5EF4-FFF2-40B4-BE49-F238E27FC236}">
                <a16:creationId xmlns:a16="http://schemas.microsoft.com/office/drawing/2014/main" id="{DE7F383D-6B21-5C10-2561-4BEAAE388C8C}"/>
              </a:ext>
            </a:extLst>
          </p:cNvPr>
          <p:cNvPicPr>
            <a:picLocks noChangeAspect="1"/>
          </p:cNvPicPr>
          <p:nvPr/>
        </p:nvPicPr>
        <p:blipFill>
          <a:blip r:embed="rId14"/>
          <a:stretch>
            <a:fillRect/>
          </a:stretch>
        </p:blipFill>
        <p:spPr>
          <a:xfrm>
            <a:off x="856488" y="4441426"/>
            <a:ext cx="3571875" cy="981075"/>
          </a:xfrm>
          <a:prstGeom prst="rect">
            <a:avLst/>
          </a:prstGeom>
        </p:spPr>
      </p:pic>
    </p:spTree>
    <p:extLst>
      <p:ext uri="{BB962C8B-B14F-4D97-AF65-F5344CB8AC3E}">
        <p14:creationId xmlns:p14="http://schemas.microsoft.com/office/powerpoint/2010/main" val="214018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98570" y="-131380"/>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Digital</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pic>
        <p:nvPicPr>
          <p:cNvPr id="20" name="Picture 19">
            <a:extLst>
              <a:ext uri="{FF2B5EF4-FFF2-40B4-BE49-F238E27FC236}">
                <a16:creationId xmlns:a16="http://schemas.microsoft.com/office/drawing/2014/main" id="{DE7F383D-6B21-5C10-2561-4BEAAE388C8C}"/>
              </a:ext>
            </a:extLst>
          </p:cNvPr>
          <p:cNvPicPr>
            <a:picLocks noChangeAspect="1"/>
          </p:cNvPicPr>
          <p:nvPr/>
        </p:nvPicPr>
        <p:blipFill>
          <a:blip r:embed="rId4"/>
          <a:stretch>
            <a:fillRect/>
          </a:stretch>
        </p:blipFill>
        <p:spPr>
          <a:xfrm>
            <a:off x="6371731" y="4014935"/>
            <a:ext cx="5544538" cy="1522900"/>
          </a:xfrm>
          <a:prstGeom prst="rect">
            <a:avLst/>
          </a:prstGeom>
        </p:spPr>
      </p:pic>
      <p:pic>
        <p:nvPicPr>
          <p:cNvPr id="6" name="Picture 5">
            <a:extLst>
              <a:ext uri="{FF2B5EF4-FFF2-40B4-BE49-F238E27FC236}">
                <a16:creationId xmlns:a16="http://schemas.microsoft.com/office/drawing/2014/main" id="{4261A110-5015-E7CC-2033-B9EFEC414283}"/>
              </a:ext>
            </a:extLst>
          </p:cNvPr>
          <p:cNvPicPr>
            <a:picLocks noChangeAspect="1"/>
          </p:cNvPicPr>
          <p:nvPr/>
        </p:nvPicPr>
        <p:blipFill>
          <a:blip r:embed="rId5"/>
          <a:stretch>
            <a:fillRect/>
          </a:stretch>
        </p:blipFill>
        <p:spPr>
          <a:xfrm>
            <a:off x="4687911" y="146684"/>
            <a:ext cx="7377170" cy="2588778"/>
          </a:xfrm>
          <a:prstGeom prst="rect">
            <a:avLst/>
          </a:prstGeom>
        </p:spPr>
      </p:pic>
      <p:pic>
        <p:nvPicPr>
          <p:cNvPr id="13" name="Picture 12">
            <a:extLst>
              <a:ext uri="{FF2B5EF4-FFF2-40B4-BE49-F238E27FC236}">
                <a16:creationId xmlns:a16="http://schemas.microsoft.com/office/drawing/2014/main" id="{43814368-6D9F-61F2-20B7-EE339C43D274}"/>
              </a:ext>
            </a:extLst>
          </p:cNvPr>
          <p:cNvPicPr>
            <a:picLocks noChangeAspect="1"/>
          </p:cNvPicPr>
          <p:nvPr/>
        </p:nvPicPr>
        <p:blipFill>
          <a:blip r:embed="rId6"/>
          <a:stretch>
            <a:fillRect/>
          </a:stretch>
        </p:blipFill>
        <p:spPr>
          <a:xfrm>
            <a:off x="98570" y="1767155"/>
            <a:ext cx="3972857" cy="2621460"/>
          </a:xfrm>
          <a:prstGeom prst="rect">
            <a:avLst/>
          </a:prstGeom>
        </p:spPr>
      </p:pic>
      <p:sp>
        <p:nvSpPr>
          <p:cNvPr id="19" name="TextBox 18">
            <a:extLst>
              <a:ext uri="{FF2B5EF4-FFF2-40B4-BE49-F238E27FC236}">
                <a16:creationId xmlns:a16="http://schemas.microsoft.com/office/drawing/2014/main" id="{386EA37B-3BB5-E000-811E-27C469081D4C}"/>
              </a:ext>
            </a:extLst>
          </p:cNvPr>
          <p:cNvSpPr txBox="1"/>
          <p:nvPr/>
        </p:nvSpPr>
        <p:spPr>
          <a:xfrm>
            <a:off x="0" y="4891504"/>
            <a:ext cx="6096000" cy="646331"/>
          </a:xfrm>
          <a:prstGeom prst="rect">
            <a:avLst/>
          </a:prstGeom>
          <a:noFill/>
        </p:spPr>
        <p:txBody>
          <a:bodyPr wrap="square">
            <a:spAutoFit/>
          </a:bodyPr>
          <a:lstStyle/>
          <a:p>
            <a:r>
              <a:rPr lang="en-GB" dirty="0">
                <a:hlinkClick r:id="rId7"/>
              </a:rPr>
              <a:t>Free support for Leicester and Leicestershire businesses: Assess your AI readiness - Digital Leicestershire</a:t>
            </a:r>
            <a:endParaRPr lang="en-GB" dirty="0"/>
          </a:p>
        </p:txBody>
      </p:sp>
      <p:sp>
        <p:nvSpPr>
          <p:cNvPr id="22" name="TextBox 21">
            <a:extLst>
              <a:ext uri="{FF2B5EF4-FFF2-40B4-BE49-F238E27FC236}">
                <a16:creationId xmlns:a16="http://schemas.microsoft.com/office/drawing/2014/main" id="{30F15686-F49D-D295-3198-3CDD2FED9C59}"/>
              </a:ext>
            </a:extLst>
          </p:cNvPr>
          <p:cNvSpPr txBox="1"/>
          <p:nvPr/>
        </p:nvSpPr>
        <p:spPr>
          <a:xfrm>
            <a:off x="6066065" y="2855558"/>
            <a:ext cx="6155870" cy="369332"/>
          </a:xfrm>
          <a:prstGeom prst="rect">
            <a:avLst/>
          </a:prstGeom>
          <a:noFill/>
        </p:spPr>
        <p:txBody>
          <a:bodyPr wrap="square">
            <a:spAutoFit/>
          </a:bodyPr>
          <a:lstStyle/>
          <a:p>
            <a:r>
              <a:rPr lang="en-GB" dirty="0">
                <a:hlinkClick r:id="rId8"/>
              </a:rPr>
              <a:t>Managed IT Support Leicester from Realtime IT Solutions</a:t>
            </a:r>
            <a:endParaRPr lang="en-GB" dirty="0"/>
          </a:p>
        </p:txBody>
      </p:sp>
    </p:spTree>
    <p:extLst>
      <p:ext uri="{BB962C8B-B14F-4D97-AF65-F5344CB8AC3E}">
        <p14:creationId xmlns:p14="http://schemas.microsoft.com/office/powerpoint/2010/main" val="303554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Logistics &amp; Distribution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Business and Admin, ICT, Languages</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1200329"/>
          </a:xfrm>
          <a:prstGeom prst="rect">
            <a:avLst/>
          </a:prstGeom>
          <a:noFill/>
        </p:spPr>
        <p:txBody>
          <a:bodyPr wrap="square" rtlCol="0">
            <a:spAutoFit/>
          </a:bodyPr>
          <a:lstStyle/>
          <a:p>
            <a:r>
              <a:rPr lang="en-GB" dirty="0"/>
              <a:t>Pathways – Entry Level include Distribution Clerk, Customer Services. Apprenticeships &amp; Graduate schemes in planning and purchasing </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9527946" y="1776152"/>
            <a:ext cx="1499616"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pic>
        <p:nvPicPr>
          <p:cNvPr id="6" name="Graphic 5" descr="Truck with solid fill">
            <a:extLst>
              <a:ext uri="{FF2B5EF4-FFF2-40B4-BE49-F238E27FC236}">
                <a16:creationId xmlns:a16="http://schemas.microsoft.com/office/drawing/2014/main" id="{C69A3600-8EBE-5D17-99C7-6E022F2537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02238" y="329047"/>
            <a:ext cx="1457218" cy="1457218"/>
          </a:xfrm>
          <a:prstGeom prst="rect">
            <a:avLst/>
          </a:prstGeom>
        </p:spPr>
      </p:pic>
      <p:pic>
        <p:nvPicPr>
          <p:cNvPr id="13" name="Graphic 12" descr="Take Off with solid fill">
            <a:extLst>
              <a:ext uri="{FF2B5EF4-FFF2-40B4-BE49-F238E27FC236}">
                <a16:creationId xmlns:a16="http://schemas.microsoft.com/office/drawing/2014/main" id="{B0C36D03-9469-7988-09AC-1A84C15BEB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0010" y="4473943"/>
            <a:ext cx="914400" cy="914400"/>
          </a:xfrm>
          <a:prstGeom prst="rect">
            <a:avLst/>
          </a:prstGeom>
        </p:spPr>
      </p:pic>
      <p:sp>
        <p:nvSpPr>
          <p:cNvPr id="16" name="Isosceles Triangle 15">
            <a:extLst>
              <a:ext uri="{FF2B5EF4-FFF2-40B4-BE49-F238E27FC236}">
                <a16:creationId xmlns:a16="http://schemas.microsoft.com/office/drawing/2014/main" id="{D0FB2FA8-7A4B-1054-5A4F-73543270D7B8}"/>
              </a:ext>
            </a:extLst>
          </p:cNvPr>
          <p:cNvSpPr/>
          <p:nvPr/>
        </p:nvSpPr>
        <p:spPr>
          <a:xfrm>
            <a:off x="596003" y="2508290"/>
            <a:ext cx="1060704" cy="914400"/>
          </a:xfrm>
          <a:prstGeom prst="triangl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A8354A4-D156-B928-F33B-36E6A0D32E5E}"/>
              </a:ext>
            </a:extLst>
          </p:cNvPr>
          <p:cNvSpPr txBox="1"/>
          <p:nvPr/>
        </p:nvSpPr>
        <p:spPr>
          <a:xfrm>
            <a:off x="2070551" y="2280023"/>
            <a:ext cx="8558373" cy="2339102"/>
          </a:xfrm>
          <a:prstGeom prst="rect">
            <a:avLst/>
          </a:prstGeom>
          <a:noFill/>
        </p:spPr>
        <p:txBody>
          <a:bodyPr wrap="square" rtlCol="0">
            <a:spAutoFit/>
          </a:bodyPr>
          <a:lstStyle/>
          <a:p>
            <a:r>
              <a:rPr lang="en-GB" sz="2000" b="1" dirty="0">
                <a:solidFill>
                  <a:schemeClr val="accent1"/>
                </a:solidFill>
              </a:rPr>
              <a:t>Golden Triangle of Logistics </a:t>
            </a:r>
            <a:r>
              <a:rPr lang="en-GB" dirty="0"/>
              <a:t>– transport network</a:t>
            </a:r>
          </a:p>
          <a:p>
            <a:r>
              <a:rPr lang="en-GB" dirty="0"/>
              <a:t>Sector is set to grow by 10% by 2023</a:t>
            </a:r>
          </a:p>
          <a:p>
            <a:r>
              <a:rPr lang="en-GB" b="1" dirty="0">
                <a:solidFill>
                  <a:schemeClr val="accent1"/>
                </a:solidFill>
              </a:rPr>
              <a:t>Magna Park </a:t>
            </a:r>
            <a:r>
              <a:rPr lang="en-GB" dirty="0"/>
              <a:t>is Europe’s largest distribution centre and East Midlands Airport is the UK base for FedEx, DHL and UPS – the UKs busiest cargo airport</a:t>
            </a:r>
          </a:p>
          <a:p>
            <a:endParaRPr lang="en-GB" dirty="0"/>
          </a:p>
          <a:p>
            <a:r>
              <a:rPr lang="en-GB" b="1" dirty="0">
                <a:solidFill>
                  <a:schemeClr val="accent1"/>
                </a:solidFill>
              </a:rPr>
              <a:t>Problem Solving </a:t>
            </a:r>
            <a:r>
              <a:rPr lang="en-GB" dirty="0"/>
              <a:t>Skills </a:t>
            </a:r>
            <a:r>
              <a:rPr lang="en-GB" b="1" dirty="0">
                <a:solidFill>
                  <a:schemeClr val="accent1"/>
                </a:solidFill>
              </a:rPr>
              <a:t>Adaptability</a:t>
            </a:r>
            <a:r>
              <a:rPr lang="en-GB" dirty="0"/>
              <a:t> and </a:t>
            </a:r>
            <a:r>
              <a:rPr lang="en-GB" b="1" dirty="0">
                <a:solidFill>
                  <a:schemeClr val="accent1"/>
                </a:solidFill>
              </a:rPr>
              <a:t>Calm under Pressure </a:t>
            </a:r>
            <a:r>
              <a:rPr lang="en-GB" dirty="0"/>
              <a:t>are highly valued! </a:t>
            </a:r>
          </a:p>
          <a:p>
            <a:endParaRPr lang="en-GB" dirty="0"/>
          </a:p>
          <a:p>
            <a:endParaRPr lang="en-GB" dirty="0"/>
          </a:p>
        </p:txBody>
      </p:sp>
      <p:pic>
        <p:nvPicPr>
          <p:cNvPr id="8" name="Graphic 7" descr="Crown with solid fill">
            <a:extLst>
              <a:ext uri="{FF2B5EF4-FFF2-40B4-BE49-F238E27FC236}">
                <a16:creationId xmlns:a16="http://schemas.microsoft.com/office/drawing/2014/main" id="{27B688BC-ECFF-CFA9-21B1-79AA1AE40D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7238" y="1570453"/>
            <a:ext cx="914400" cy="914400"/>
          </a:xfrm>
          <a:prstGeom prst="rect">
            <a:avLst/>
          </a:prstGeom>
        </p:spPr>
      </p:pic>
    </p:spTree>
    <p:extLst>
      <p:ext uri="{BB962C8B-B14F-4D97-AF65-F5344CB8AC3E}">
        <p14:creationId xmlns:p14="http://schemas.microsoft.com/office/powerpoint/2010/main" val="392304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72845" y="-235520"/>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Logistics &amp; Distribution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646331"/>
          </a:xfrm>
          <a:prstGeom prst="rect">
            <a:avLst/>
          </a:prstGeom>
          <a:noFill/>
        </p:spPr>
        <p:txBody>
          <a:bodyPr wrap="square" rtlCol="0">
            <a:spAutoFit/>
          </a:bodyPr>
          <a:lstStyle/>
          <a:p>
            <a:endParaRPr lang="en-GB" dirty="0"/>
          </a:p>
          <a:p>
            <a:endParaRPr lang="en-GB" dirty="0"/>
          </a:p>
        </p:txBody>
      </p:sp>
      <p:sp>
        <p:nvSpPr>
          <p:cNvPr id="19" name="TextBox 18">
            <a:extLst>
              <a:ext uri="{FF2B5EF4-FFF2-40B4-BE49-F238E27FC236}">
                <a16:creationId xmlns:a16="http://schemas.microsoft.com/office/drawing/2014/main" id="{3A8354A4-D156-B928-F33B-36E6A0D32E5E}"/>
              </a:ext>
            </a:extLst>
          </p:cNvPr>
          <p:cNvSpPr txBox="1"/>
          <p:nvPr/>
        </p:nvSpPr>
        <p:spPr>
          <a:xfrm>
            <a:off x="2280863" y="2619910"/>
            <a:ext cx="8558373" cy="646331"/>
          </a:xfrm>
          <a:prstGeom prst="rect">
            <a:avLst/>
          </a:prstGeom>
          <a:noFill/>
        </p:spPr>
        <p:txBody>
          <a:bodyPr wrap="square" rtlCol="0">
            <a:spAutoFit/>
          </a:bodyPr>
          <a:lstStyle/>
          <a:p>
            <a:endParaRPr lang="en-GB" dirty="0"/>
          </a:p>
          <a:p>
            <a:endParaRPr lang="en-GB" dirty="0"/>
          </a:p>
        </p:txBody>
      </p:sp>
      <p:pic>
        <p:nvPicPr>
          <p:cNvPr id="10" name="Picture 9">
            <a:extLst>
              <a:ext uri="{FF2B5EF4-FFF2-40B4-BE49-F238E27FC236}">
                <a16:creationId xmlns:a16="http://schemas.microsoft.com/office/drawing/2014/main" id="{576A4CEB-13E9-F9CA-67CE-0AACEC32E28E}"/>
              </a:ext>
            </a:extLst>
          </p:cNvPr>
          <p:cNvPicPr>
            <a:picLocks noChangeAspect="1"/>
          </p:cNvPicPr>
          <p:nvPr/>
        </p:nvPicPr>
        <p:blipFill>
          <a:blip r:embed="rId4"/>
          <a:stretch>
            <a:fillRect/>
          </a:stretch>
        </p:blipFill>
        <p:spPr>
          <a:xfrm>
            <a:off x="5456041" y="207806"/>
            <a:ext cx="6487204" cy="3516648"/>
          </a:xfrm>
          <a:prstGeom prst="rect">
            <a:avLst/>
          </a:prstGeom>
        </p:spPr>
      </p:pic>
      <p:sp>
        <p:nvSpPr>
          <p:cNvPr id="14" name="TextBox 13">
            <a:extLst>
              <a:ext uri="{FF2B5EF4-FFF2-40B4-BE49-F238E27FC236}">
                <a16:creationId xmlns:a16="http://schemas.microsoft.com/office/drawing/2014/main" id="{4B1E97F5-F6B2-BE0E-C100-8CE5F25B8497}"/>
              </a:ext>
            </a:extLst>
          </p:cNvPr>
          <p:cNvSpPr txBox="1"/>
          <p:nvPr/>
        </p:nvSpPr>
        <p:spPr>
          <a:xfrm>
            <a:off x="6712449" y="3798448"/>
            <a:ext cx="6096000" cy="369332"/>
          </a:xfrm>
          <a:prstGeom prst="rect">
            <a:avLst/>
          </a:prstGeom>
          <a:noFill/>
        </p:spPr>
        <p:txBody>
          <a:bodyPr wrap="square">
            <a:spAutoFit/>
          </a:bodyPr>
          <a:lstStyle/>
          <a:p>
            <a:r>
              <a:rPr lang="en-GB" dirty="0">
                <a:hlinkClick r:id="rId5"/>
              </a:rPr>
              <a:t>Generation Logistics | Where Talent Meets Opportunity</a:t>
            </a:r>
            <a:endParaRPr lang="en-GB" dirty="0"/>
          </a:p>
        </p:txBody>
      </p:sp>
      <p:pic>
        <p:nvPicPr>
          <p:cNvPr id="20" name="Picture 19">
            <a:extLst>
              <a:ext uri="{FF2B5EF4-FFF2-40B4-BE49-F238E27FC236}">
                <a16:creationId xmlns:a16="http://schemas.microsoft.com/office/drawing/2014/main" id="{FA78AC52-852F-CEB7-585C-8B98B0BB3922}"/>
              </a:ext>
            </a:extLst>
          </p:cNvPr>
          <p:cNvPicPr>
            <a:picLocks noChangeAspect="1"/>
          </p:cNvPicPr>
          <p:nvPr/>
        </p:nvPicPr>
        <p:blipFill>
          <a:blip r:embed="rId6"/>
          <a:stretch>
            <a:fillRect/>
          </a:stretch>
        </p:blipFill>
        <p:spPr>
          <a:xfrm>
            <a:off x="248755" y="1293818"/>
            <a:ext cx="4987274" cy="2270150"/>
          </a:xfrm>
          <a:prstGeom prst="rect">
            <a:avLst/>
          </a:prstGeom>
        </p:spPr>
      </p:pic>
      <p:sp>
        <p:nvSpPr>
          <p:cNvPr id="22" name="TextBox 21">
            <a:extLst>
              <a:ext uri="{FF2B5EF4-FFF2-40B4-BE49-F238E27FC236}">
                <a16:creationId xmlns:a16="http://schemas.microsoft.com/office/drawing/2014/main" id="{DE915261-003D-CC3C-CD94-65F025AD7742}"/>
              </a:ext>
            </a:extLst>
          </p:cNvPr>
          <p:cNvSpPr txBox="1"/>
          <p:nvPr/>
        </p:nvSpPr>
        <p:spPr>
          <a:xfrm>
            <a:off x="250468" y="840629"/>
            <a:ext cx="6477000" cy="369332"/>
          </a:xfrm>
          <a:prstGeom prst="rect">
            <a:avLst/>
          </a:prstGeom>
          <a:noFill/>
        </p:spPr>
        <p:txBody>
          <a:bodyPr wrap="square">
            <a:spAutoFit/>
          </a:bodyPr>
          <a:lstStyle/>
          <a:p>
            <a:r>
              <a:rPr lang="en-GB" dirty="0">
                <a:hlinkClick r:id="rId7"/>
              </a:rPr>
              <a:t>Pall-Ex UK | Palletised Freight Distribution</a:t>
            </a:r>
            <a:endParaRPr lang="en-GB" dirty="0"/>
          </a:p>
        </p:txBody>
      </p:sp>
      <p:pic>
        <p:nvPicPr>
          <p:cNvPr id="24" name="Picture 23">
            <a:extLst>
              <a:ext uri="{FF2B5EF4-FFF2-40B4-BE49-F238E27FC236}">
                <a16:creationId xmlns:a16="http://schemas.microsoft.com/office/drawing/2014/main" id="{839CA459-7858-9038-D808-9696B24C563D}"/>
              </a:ext>
            </a:extLst>
          </p:cNvPr>
          <p:cNvPicPr>
            <a:picLocks noChangeAspect="1"/>
          </p:cNvPicPr>
          <p:nvPr/>
        </p:nvPicPr>
        <p:blipFill>
          <a:blip r:embed="rId8"/>
          <a:stretch>
            <a:fillRect/>
          </a:stretch>
        </p:blipFill>
        <p:spPr>
          <a:xfrm>
            <a:off x="179174" y="3722593"/>
            <a:ext cx="5553807" cy="1924973"/>
          </a:xfrm>
          <a:prstGeom prst="rect">
            <a:avLst/>
          </a:prstGeom>
        </p:spPr>
      </p:pic>
      <p:sp>
        <p:nvSpPr>
          <p:cNvPr id="26" name="TextBox 25">
            <a:extLst>
              <a:ext uri="{FF2B5EF4-FFF2-40B4-BE49-F238E27FC236}">
                <a16:creationId xmlns:a16="http://schemas.microsoft.com/office/drawing/2014/main" id="{14E4FB43-5308-63C1-9BB5-9903967443EB}"/>
              </a:ext>
            </a:extLst>
          </p:cNvPr>
          <p:cNvSpPr txBox="1"/>
          <p:nvPr/>
        </p:nvSpPr>
        <p:spPr>
          <a:xfrm>
            <a:off x="5912155" y="5094509"/>
            <a:ext cx="6477000" cy="369332"/>
          </a:xfrm>
          <a:prstGeom prst="rect">
            <a:avLst/>
          </a:prstGeom>
          <a:noFill/>
        </p:spPr>
        <p:txBody>
          <a:bodyPr wrap="square">
            <a:spAutoFit/>
          </a:bodyPr>
          <a:lstStyle/>
          <a:p>
            <a:r>
              <a:rPr lang="en-GB" dirty="0">
                <a:hlinkClick r:id="rId9"/>
              </a:rPr>
              <a:t>Magna Park Lutterworth</a:t>
            </a:r>
            <a:endParaRPr lang="en-GB" dirty="0"/>
          </a:p>
        </p:txBody>
      </p:sp>
    </p:spTree>
    <p:extLst>
      <p:ext uri="{BB962C8B-B14F-4D97-AF65-F5344CB8AC3E}">
        <p14:creationId xmlns:p14="http://schemas.microsoft.com/office/powerpoint/2010/main" val="143562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Construction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477328"/>
          </a:xfrm>
          <a:prstGeom prst="rect">
            <a:avLst/>
          </a:prstGeom>
          <a:noFill/>
        </p:spPr>
        <p:txBody>
          <a:bodyPr wrap="square" rtlCol="0">
            <a:spAutoFit/>
          </a:bodyPr>
          <a:lstStyle/>
          <a:p>
            <a:r>
              <a:rPr lang="en-GB" dirty="0"/>
              <a:t>Useful subjects: Maths, Sciences, ICT, Design Technology, </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455578" y="4730148"/>
            <a:ext cx="5599416" cy="1200329"/>
          </a:xfrm>
          <a:prstGeom prst="rect">
            <a:avLst/>
          </a:prstGeom>
          <a:noFill/>
        </p:spPr>
        <p:txBody>
          <a:bodyPr wrap="square" rtlCol="0">
            <a:spAutoFit/>
          </a:bodyPr>
          <a:lstStyle/>
          <a:p>
            <a:r>
              <a:rPr lang="en-GB" dirty="0"/>
              <a:t>Pathways – Over 30 different apprenticeships in the sector locally.  Construction Skills Hub can offer local support – www.leicesteremploymenthub.co.uk</a:t>
            </a:r>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9" name="TextBox 18">
            <a:extLst>
              <a:ext uri="{FF2B5EF4-FFF2-40B4-BE49-F238E27FC236}">
                <a16:creationId xmlns:a16="http://schemas.microsoft.com/office/drawing/2014/main" id="{3A8354A4-D156-B928-F33B-36E6A0D32E5E}"/>
              </a:ext>
            </a:extLst>
          </p:cNvPr>
          <p:cNvSpPr txBox="1"/>
          <p:nvPr/>
        </p:nvSpPr>
        <p:spPr>
          <a:xfrm>
            <a:off x="443501" y="1576535"/>
            <a:ext cx="9462498" cy="2308324"/>
          </a:xfrm>
          <a:prstGeom prst="rect">
            <a:avLst/>
          </a:prstGeom>
          <a:noFill/>
        </p:spPr>
        <p:txBody>
          <a:bodyPr wrap="square" rtlCol="0">
            <a:spAutoFit/>
          </a:bodyPr>
          <a:lstStyle/>
          <a:p>
            <a:endParaRPr lang="en-GB" dirty="0"/>
          </a:p>
          <a:p>
            <a:r>
              <a:rPr lang="en-GB" dirty="0"/>
              <a:t>A highly </a:t>
            </a:r>
            <a:r>
              <a:rPr lang="en-GB" b="1" dirty="0"/>
              <a:t>dynamic</a:t>
            </a:r>
            <a:r>
              <a:rPr lang="en-GB" dirty="0"/>
              <a:t> and </a:t>
            </a:r>
            <a:r>
              <a:rPr lang="en-GB" b="1" dirty="0"/>
              <a:t>critical sector</a:t>
            </a:r>
            <a:r>
              <a:rPr lang="en-GB" dirty="0"/>
              <a:t>, includes the planning, designing and construction of buildings, infrastructure including roads and railways. Employs nearly 30,000 people locally and if wiling to travel offers high wages and great opportunities to progress.</a:t>
            </a:r>
          </a:p>
          <a:p>
            <a:endParaRPr lang="en-GB" dirty="0"/>
          </a:p>
          <a:p>
            <a:r>
              <a:rPr lang="en-GB" dirty="0"/>
              <a:t>Local companies offer great apprenticeship opportunities including – </a:t>
            </a:r>
            <a:r>
              <a:rPr lang="en-GB" b="1" dirty="0">
                <a:solidFill>
                  <a:schemeClr val="accent2">
                    <a:lumMod val="75000"/>
                  </a:schemeClr>
                </a:solidFill>
              </a:rPr>
              <a:t>Ibstock Brick, Caterpillar, </a:t>
            </a:r>
            <a:r>
              <a:rPr lang="en-GB" b="1" dirty="0" err="1">
                <a:solidFill>
                  <a:schemeClr val="accent2">
                    <a:lumMod val="75000"/>
                  </a:schemeClr>
                </a:solidFill>
              </a:rPr>
              <a:t>Breedon</a:t>
            </a:r>
            <a:r>
              <a:rPr lang="en-GB" b="1" dirty="0">
                <a:solidFill>
                  <a:schemeClr val="accent2">
                    <a:lumMod val="75000"/>
                  </a:schemeClr>
                </a:solidFill>
              </a:rPr>
              <a:t> Group and Aggregate Industries. </a:t>
            </a:r>
          </a:p>
          <a:p>
            <a:r>
              <a:rPr lang="en-GB" b="1" dirty="0">
                <a:solidFill>
                  <a:schemeClr val="accent2">
                    <a:lumMod val="75000"/>
                  </a:schemeClr>
                </a:solidFill>
              </a:rPr>
              <a:t>Sector to grow by 14.8 % by 2030 – housebuilding!</a:t>
            </a:r>
          </a:p>
        </p:txBody>
      </p:sp>
      <p:pic>
        <p:nvPicPr>
          <p:cNvPr id="8" name="Graphic 7" descr="Tools with solid fill">
            <a:extLst>
              <a:ext uri="{FF2B5EF4-FFF2-40B4-BE49-F238E27FC236}">
                <a16:creationId xmlns:a16="http://schemas.microsoft.com/office/drawing/2014/main" id="{702AA925-4A1D-922B-2535-68105633EC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1488" y="416186"/>
            <a:ext cx="1387011" cy="1387011"/>
          </a:xfrm>
          <a:prstGeom prst="rect">
            <a:avLst/>
          </a:prstGeom>
        </p:spPr>
      </p:pic>
      <p:graphicFrame>
        <p:nvGraphicFramePr>
          <p:cNvPr id="12" name="Table 11">
            <a:extLst>
              <a:ext uri="{FF2B5EF4-FFF2-40B4-BE49-F238E27FC236}">
                <a16:creationId xmlns:a16="http://schemas.microsoft.com/office/drawing/2014/main" id="{9ADE7464-360A-A13F-1B0B-E33AD7C33CBE}"/>
              </a:ext>
            </a:extLst>
          </p:cNvPr>
          <p:cNvGraphicFramePr>
            <a:graphicFrameLocks noGrp="1"/>
          </p:cNvGraphicFramePr>
          <p:nvPr>
            <p:extLst>
              <p:ext uri="{D42A27DB-BD31-4B8C-83A1-F6EECF244321}">
                <p14:modId xmlns:p14="http://schemas.microsoft.com/office/powerpoint/2010/main" val="3917712340"/>
              </p:ext>
            </p:extLst>
          </p:nvPr>
        </p:nvGraphicFramePr>
        <p:xfrm>
          <a:off x="1799692" y="4178627"/>
          <a:ext cx="2989780" cy="1130157"/>
        </p:xfrm>
        <a:graphic>
          <a:graphicData uri="http://schemas.openxmlformats.org/drawingml/2006/table">
            <a:tbl>
              <a:tblPr/>
              <a:tblGrid>
                <a:gridCol w="2989780">
                  <a:extLst>
                    <a:ext uri="{9D8B030D-6E8A-4147-A177-3AD203B41FA5}">
                      <a16:colId xmlns:a16="http://schemas.microsoft.com/office/drawing/2014/main" val="751354481"/>
                    </a:ext>
                  </a:extLst>
                </a:gridCol>
              </a:tblGrid>
              <a:tr h="1130157">
                <a:tc>
                  <a:txBody>
                    <a:bodyPr/>
                    <a:lstStyle/>
                    <a:p>
                      <a:r>
                        <a:rPr lang="en-GB" dirty="0"/>
                        <a:t>180 different roles in the sector, including HR / Marketing / Surveying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extLst>
                  <a:ext uri="{0D108BD9-81ED-4DB2-BD59-A6C34878D82A}">
                    <a16:rowId xmlns:a16="http://schemas.microsoft.com/office/drawing/2014/main" val="3441761892"/>
                  </a:ext>
                </a:extLst>
              </a:tr>
            </a:tbl>
          </a:graphicData>
        </a:graphic>
      </p:graphicFrame>
    </p:spTree>
    <p:extLst>
      <p:ext uri="{BB962C8B-B14F-4D97-AF65-F5344CB8AC3E}">
        <p14:creationId xmlns:p14="http://schemas.microsoft.com/office/powerpoint/2010/main" val="358967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sz="4900" b="1" dirty="0">
                <a:solidFill>
                  <a:schemeClr val="accent1">
                    <a:lumMod val="75000"/>
                  </a:schemeClr>
                </a:solidFill>
              </a:rPr>
              <a:t>Construction</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552578" y="537925"/>
            <a:ext cx="2455524" cy="646331"/>
          </a:xfrm>
          <a:prstGeom prst="rect">
            <a:avLst/>
          </a:prstGeom>
          <a:noFill/>
        </p:spPr>
        <p:txBody>
          <a:bodyPr wrap="square" rtlCol="0">
            <a:spAutoFit/>
          </a:bodyPr>
          <a:lstStyle/>
          <a:p>
            <a:endParaRPr lang="en-GB" dirty="0"/>
          </a:p>
          <a:p>
            <a:endParaRPr lang="en-GB" dirty="0"/>
          </a:p>
        </p:txBody>
      </p:sp>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1200329"/>
          </a:xfrm>
          <a:prstGeom prst="rect">
            <a:avLst/>
          </a:prstGeom>
          <a:noFill/>
        </p:spPr>
        <p:txBody>
          <a:bodyPr wrap="square" rtlCol="0">
            <a:spAutoFit/>
          </a:bodyPr>
          <a:lstStyle/>
          <a:p>
            <a:endParaRPr lang="en-GB" dirty="0"/>
          </a:p>
          <a:p>
            <a:endParaRPr lang="en-GB" dirty="0"/>
          </a:p>
          <a:p>
            <a:endParaRPr lang="en-GB" dirty="0"/>
          </a:p>
          <a:p>
            <a:r>
              <a:rPr lang="en-GB" dirty="0"/>
              <a:t> </a:t>
            </a:r>
          </a:p>
        </p:txBody>
      </p:sp>
      <p:sp>
        <p:nvSpPr>
          <p:cNvPr id="19" name="TextBox 18">
            <a:extLst>
              <a:ext uri="{FF2B5EF4-FFF2-40B4-BE49-F238E27FC236}">
                <a16:creationId xmlns:a16="http://schemas.microsoft.com/office/drawing/2014/main" id="{3A8354A4-D156-B928-F33B-36E6A0D32E5E}"/>
              </a:ext>
            </a:extLst>
          </p:cNvPr>
          <p:cNvSpPr txBox="1"/>
          <p:nvPr/>
        </p:nvSpPr>
        <p:spPr>
          <a:xfrm>
            <a:off x="1001732" y="1552926"/>
            <a:ext cx="9462498" cy="646331"/>
          </a:xfrm>
          <a:prstGeom prst="rect">
            <a:avLst/>
          </a:prstGeom>
          <a:noFill/>
        </p:spPr>
        <p:txBody>
          <a:bodyPr wrap="square" rtlCol="0">
            <a:spAutoFit/>
          </a:bodyPr>
          <a:lstStyle/>
          <a:p>
            <a:endParaRPr lang="en-GB" dirty="0"/>
          </a:p>
          <a:p>
            <a:endParaRPr lang="en-GB" b="1" dirty="0">
              <a:solidFill>
                <a:schemeClr val="accent2">
                  <a:lumMod val="75000"/>
                </a:schemeClr>
              </a:solidFill>
            </a:endParaRPr>
          </a:p>
        </p:txBody>
      </p:sp>
      <p:pic>
        <p:nvPicPr>
          <p:cNvPr id="13" name="Picture 12">
            <a:extLst>
              <a:ext uri="{FF2B5EF4-FFF2-40B4-BE49-F238E27FC236}">
                <a16:creationId xmlns:a16="http://schemas.microsoft.com/office/drawing/2014/main" id="{00AD570B-B334-DAED-1757-1FE4A03BEA6E}"/>
              </a:ext>
            </a:extLst>
          </p:cNvPr>
          <p:cNvPicPr>
            <a:picLocks noChangeAspect="1"/>
          </p:cNvPicPr>
          <p:nvPr/>
        </p:nvPicPr>
        <p:blipFill>
          <a:blip r:embed="rId4"/>
          <a:stretch>
            <a:fillRect/>
          </a:stretch>
        </p:blipFill>
        <p:spPr>
          <a:xfrm>
            <a:off x="6971691" y="2670401"/>
            <a:ext cx="5009934" cy="2347829"/>
          </a:xfrm>
          <a:prstGeom prst="rect">
            <a:avLst/>
          </a:prstGeom>
        </p:spPr>
      </p:pic>
      <p:sp>
        <p:nvSpPr>
          <p:cNvPr id="16" name="TextBox 15">
            <a:extLst>
              <a:ext uri="{FF2B5EF4-FFF2-40B4-BE49-F238E27FC236}">
                <a16:creationId xmlns:a16="http://schemas.microsoft.com/office/drawing/2014/main" id="{CD76B97D-B3E3-E587-70A1-97174F00AFE0}"/>
              </a:ext>
            </a:extLst>
          </p:cNvPr>
          <p:cNvSpPr txBox="1"/>
          <p:nvPr/>
        </p:nvSpPr>
        <p:spPr>
          <a:xfrm>
            <a:off x="8589197" y="5120408"/>
            <a:ext cx="6096000" cy="400110"/>
          </a:xfrm>
          <a:prstGeom prst="rect">
            <a:avLst/>
          </a:prstGeom>
          <a:noFill/>
        </p:spPr>
        <p:txBody>
          <a:bodyPr wrap="square">
            <a:spAutoFit/>
          </a:bodyPr>
          <a:lstStyle/>
          <a:p>
            <a:r>
              <a:rPr lang="en-GB" sz="2000" dirty="0">
                <a:hlinkClick r:id="rId5"/>
              </a:rPr>
              <a:t>Early Careers - Ibstock</a:t>
            </a:r>
            <a:endParaRPr lang="en-GB" sz="2000" dirty="0"/>
          </a:p>
        </p:txBody>
      </p:sp>
      <p:pic>
        <p:nvPicPr>
          <p:cNvPr id="20" name="Picture 19">
            <a:extLst>
              <a:ext uri="{FF2B5EF4-FFF2-40B4-BE49-F238E27FC236}">
                <a16:creationId xmlns:a16="http://schemas.microsoft.com/office/drawing/2014/main" id="{CDC3D55A-3FF5-5A17-F9FD-6623DB572801}"/>
              </a:ext>
            </a:extLst>
          </p:cNvPr>
          <p:cNvPicPr>
            <a:picLocks noChangeAspect="1"/>
          </p:cNvPicPr>
          <p:nvPr/>
        </p:nvPicPr>
        <p:blipFill>
          <a:blip r:embed="rId6"/>
          <a:stretch>
            <a:fillRect/>
          </a:stretch>
        </p:blipFill>
        <p:spPr>
          <a:xfrm>
            <a:off x="108232" y="2024941"/>
            <a:ext cx="6722531" cy="2139540"/>
          </a:xfrm>
          <a:prstGeom prst="rect">
            <a:avLst/>
          </a:prstGeom>
        </p:spPr>
      </p:pic>
      <p:sp>
        <p:nvSpPr>
          <p:cNvPr id="22" name="TextBox 21">
            <a:extLst>
              <a:ext uri="{FF2B5EF4-FFF2-40B4-BE49-F238E27FC236}">
                <a16:creationId xmlns:a16="http://schemas.microsoft.com/office/drawing/2014/main" id="{BD7BA4E0-C8A9-126E-741D-9777D81EEC9B}"/>
              </a:ext>
            </a:extLst>
          </p:cNvPr>
          <p:cNvSpPr txBox="1"/>
          <p:nvPr/>
        </p:nvSpPr>
        <p:spPr>
          <a:xfrm>
            <a:off x="195943" y="1562650"/>
            <a:ext cx="7717970" cy="400110"/>
          </a:xfrm>
          <a:prstGeom prst="rect">
            <a:avLst/>
          </a:prstGeom>
          <a:noFill/>
        </p:spPr>
        <p:txBody>
          <a:bodyPr wrap="square">
            <a:spAutoFit/>
          </a:bodyPr>
          <a:lstStyle/>
          <a:p>
            <a:r>
              <a:rPr lang="en-GB" sz="2000" dirty="0">
                <a:hlinkClick r:id="rId7"/>
              </a:rPr>
              <a:t>Skills Bootcamps</a:t>
            </a:r>
            <a:endParaRPr lang="en-GB" sz="2000" dirty="0"/>
          </a:p>
        </p:txBody>
      </p:sp>
      <p:pic>
        <p:nvPicPr>
          <p:cNvPr id="5" name="Graphic 4" descr="Tools with solid fill">
            <a:extLst>
              <a:ext uri="{FF2B5EF4-FFF2-40B4-BE49-F238E27FC236}">
                <a16:creationId xmlns:a16="http://schemas.microsoft.com/office/drawing/2014/main" id="{087368B9-EB04-A047-0FA5-80CDD31AE8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1488" y="416186"/>
            <a:ext cx="1387011" cy="1387011"/>
          </a:xfrm>
          <a:prstGeom prst="rect">
            <a:avLst/>
          </a:prstGeom>
        </p:spPr>
      </p:pic>
    </p:spTree>
    <p:extLst>
      <p:ext uri="{BB962C8B-B14F-4D97-AF65-F5344CB8AC3E}">
        <p14:creationId xmlns:p14="http://schemas.microsoft.com/office/powerpoint/2010/main" val="201088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1164245" y="657833"/>
            <a:ext cx="5712432" cy="1325563"/>
          </a:xfrm>
        </p:spPr>
        <p:txBody>
          <a:bodyPr>
            <a:normAutofit fontScale="90000"/>
          </a:bodyPr>
          <a:lstStyle/>
          <a:p>
            <a:br>
              <a:rPr lang="en-GB" b="1" dirty="0">
                <a:solidFill>
                  <a:schemeClr val="accent1">
                    <a:lumMod val="75000"/>
                  </a:schemeClr>
                </a:solidFill>
              </a:rPr>
            </a:br>
            <a:r>
              <a:rPr lang="en-GB" sz="5300" b="1" dirty="0">
                <a:solidFill>
                  <a:schemeClr val="accent1">
                    <a:lumMod val="75000"/>
                  </a:schemeClr>
                </a:solidFill>
              </a:rPr>
              <a:t>Space</a:t>
            </a: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517464"/>
            <a:ext cx="2455524" cy="1200329"/>
          </a:xfrm>
          <a:prstGeom prst="rect">
            <a:avLst/>
          </a:prstGeom>
          <a:noFill/>
        </p:spPr>
        <p:txBody>
          <a:bodyPr wrap="square" rtlCol="0">
            <a:spAutoFit/>
          </a:bodyPr>
          <a:lstStyle/>
          <a:p>
            <a:r>
              <a:rPr lang="en-GB" dirty="0"/>
              <a:t>Useful subjects: Maths, Sciences, Geography, IT</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5221662" y="4366681"/>
            <a:ext cx="5599416" cy="923330"/>
          </a:xfrm>
          <a:prstGeom prst="rect">
            <a:avLst/>
          </a:prstGeom>
          <a:noFill/>
        </p:spPr>
        <p:txBody>
          <a:bodyPr wrap="square" rtlCol="0">
            <a:spAutoFit/>
          </a:bodyPr>
          <a:lstStyle/>
          <a:p>
            <a:r>
              <a:rPr lang="en-GB" dirty="0"/>
              <a:t>Pathways – Most careers need high level engineering, maths and science qualifications. UKs first post 16 Space Engineering course offered by Loughborough College</a:t>
            </a:r>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09595" y="4335948"/>
            <a:ext cx="914400" cy="914400"/>
          </a:xfrm>
          <a:prstGeom prst="rect">
            <a:avLst/>
          </a:prstGeom>
        </p:spPr>
      </p:pic>
      <p:pic>
        <p:nvPicPr>
          <p:cNvPr id="6" name="Picture 5">
            <a:extLst>
              <a:ext uri="{FF2B5EF4-FFF2-40B4-BE49-F238E27FC236}">
                <a16:creationId xmlns:a16="http://schemas.microsoft.com/office/drawing/2014/main" id="{5ECA5DF6-3EB2-3FFD-53C7-648F02277F41}"/>
              </a:ext>
            </a:extLst>
          </p:cNvPr>
          <p:cNvPicPr>
            <a:picLocks noChangeAspect="1"/>
          </p:cNvPicPr>
          <p:nvPr/>
        </p:nvPicPr>
        <p:blipFill>
          <a:blip r:embed="rId8"/>
          <a:stretch>
            <a:fillRect/>
          </a:stretch>
        </p:blipFill>
        <p:spPr>
          <a:xfrm>
            <a:off x="129406" y="4114654"/>
            <a:ext cx="2747359" cy="1423181"/>
          </a:xfrm>
          <a:prstGeom prst="rect">
            <a:avLst/>
          </a:prstGeom>
        </p:spPr>
      </p:pic>
      <p:graphicFrame>
        <p:nvGraphicFramePr>
          <p:cNvPr id="20" name="TextBox 3">
            <a:extLst>
              <a:ext uri="{FF2B5EF4-FFF2-40B4-BE49-F238E27FC236}">
                <a16:creationId xmlns:a16="http://schemas.microsoft.com/office/drawing/2014/main" id="{C423B030-7324-8E54-171D-0367C8BF87BB}"/>
              </a:ext>
            </a:extLst>
          </p:cNvPr>
          <p:cNvGraphicFramePr/>
          <p:nvPr>
            <p:extLst>
              <p:ext uri="{D42A27DB-BD31-4B8C-83A1-F6EECF244321}">
                <p14:modId xmlns:p14="http://schemas.microsoft.com/office/powerpoint/2010/main" val="1839814354"/>
              </p:ext>
            </p:extLst>
          </p:nvPr>
        </p:nvGraphicFramePr>
        <p:xfrm>
          <a:off x="739740" y="1839240"/>
          <a:ext cx="10315254" cy="2031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 name="Graphic 12" descr="Satellite with solid fill">
            <a:extLst>
              <a:ext uri="{FF2B5EF4-FFF2-40B4-BE49-F238E27FC236}">
                <a16:creationId xmlns:a16="http://schemas.microsoft.com/office/drawing/2014/main" id="{0D7B2A2A-0D73-F4E1-79DF-E607FD5ED6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93512" y="217122"/>
            <a:ext cx="1292832" cy="1292832"/>
          </a:xfrm>
          <a:prstGeom prst="rect">
            <a:avLst/>
          </a:prstGeom>
        </p:spPr>
      </p:pic>
      <p:sp>
        <p:nvSpPr>
          <p:cNvPr id="5" name="TextBox 4">
            <a:extLst>
              <a:ext uri="{FF2B5EF4-FFF2-40B4-BE49-F238E27FC236}">
                <a16:creationId xmlns:a16="http://schemas.microsoft.com/office/drawing/2014/main" id="{E4F2F1FD-62C4-EB05-1807-266BAD13122E}"/>
              </a:ext>
            </a:extLst>
          </p:cNvPr>
          <p:cNvSpPr txBox="1"/>
          <p:nvPr/>
        </p:nvSpPr>
        <p:spPr>
          <a:xfrm>
            <a:off x="2876765" y="3983967"/>
            <a:ext cx="6096000" cy="369332"/>
          </a:xfrm>
          <a:prstGeom prst="rect">
            <a:avLst/>
          </a:prstGeom>
          <a:noFill/>
        </p:spPr>
        <p:txBody>
          <a:bodyPr wrap="square">
            <a:spAutoFit/>
          </a:bodyPr>
          <a:lstStyle/>
          <a:p>
            <a:r>
              <a:rPr lang="en-GB" dirty="0">
                <a:hlinkClick r:id="rId16"/>
              </a:rPr>
              <a:t>Home - Space Park Leicester</a:t>
            </a:r>
            <a:endParaRPr lang="en-GB" dirty="0"/>
          </a:p>
        </p:txBody>
      </p:sp>
    </p:spTree>
    <p:extLst>
      <p:ext uri="{BB962C8B-B14F-4D97-AF65-F5344CB8AC3E}">
        <p14:creationId xmlns:p14="http://schemas.microsoft.com/office/powerpoint/2010/main" val="75381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728472" y="20239"/>
            <a:ext cx="10515600"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0" y="554804"/>
            <a:ext cx="10853791" cy="707886"/>
          </a:xfrm>
          <a:prstGeom prst="rect">
            <a:avLst/>
          </a:prstGeom>
          <a:noFill/>
        </p:spPr>
        <p:txBody>
          <a:bodyPr wrap="square" rtlCol="0">
            <a:spAutoFit/>
          </a:bodyPr>
          <a:lstStyle/>
          <a:p>
            <a:r>
              <a:rPr lang="en-GB" sz="4000" dirty="0"/>
              <a:t>                           The World of Work</a:t>
            </a:r>
          </a:p>
        </p:txBody>
      </p:sp>
      <p:sp>
        <p:nvSpPr>
          <p:cNvPr id="6" name="TextBox 5">
            <a:extLst>
              <a:ext uri="{FF2B5EF4-FFF2-40B4-BE49-F238E27FC236}">
                <a16:creationId xmlns:a16="http://schemas.microsoft.com/office/drawing/2014/main" id="{2897E501-918B-B100-0799-96EEDD13D0ED}"/>
              </a:ext>
            </a:extLst>
          </p:cNvPr>
          <p:cNvSpPr txBox="1"/>
          <p:nvPr/>
        </p:nvSpPr>
        <p:spPr>
          <a:xfrm>
            <a:off x="838200" y="1500027"/>
            <a:ext cx="10648308" cy="3970318"/>
          </a:xfrm>
          <a:prstGeom prst="rect">
            <a:avLst/>
          </a:prstGeom>
          <a:noFill/>
        </p:spPr>
        <p:txBody>
          <a:bodyPr wrap="square" rtlCol="0">
            <a:spAutoFit/>
          </a:bodyPr>
          <a:lstStyle/>
          <a:p>
            <a:r>
              <a:rPr lang="en-GB" sz="2800" dirty="0"/>
              <a:t>          </a:t>
            </a:r>
            <a:r>
              <a:rPr lang="en-GB" sz="2800" b="1" dirty="0"/>
              <a:t>What is the Labour Market?</a:t>
            </a:r>
          </a:p>
          <a:p>
            <a:r>
              <a:rPr lang="en-GB" sz="2800" dirty="0"/>
              <a:t>          </a:t>
            </a:r>
          </a:p>
          <a:p>
            <a:r>
              <a:rPr lang="en-GB" sz="2800" dirty="0"/>
              <a:t>          What skills and qualifications employers are looking for</a:t>
            </a:r>
          </a:p>
          <a:p>
            <a:r>
              <a:rPr lang="en-GB" sz="2800" dirty="0"/>
              <a:t>          </a:t>
            </a:r>
          </a:p>
          <a:p>
            <a:r>
              <a:rPr lang="en-GB" sz="2800" dirty="0"/>
              <a:t>          Which industries are recruiting and where they are located</a:t>
            </a:r>
          </a:p>
          <a:p>
            <a:r>
              <a:rPr lang="en-GB" sz="2800" dirty="0"/>
              <a:t>        </a:t>
            </a:r>
          </a:p>
          <a:p>
            <a:r>
              <a:rPr lang="en-GB" sz="2800" dirty="0"/>
              <a:t>           The number of people in certain types of jobs</a:t>
            </a:r>
          </a:p>
          <a:p>
            <a:r>
              <a:rPr lang="en-GB" sz="2800" dirty="0"/>
              <a:t>         </a:t>
            </a:r>
          </a:p>
          <a:p>
            <a:r>
              <a:rPr lang="en-GB" sz="2800" dirty="0"/>
              <a:t>           Growing or declining job areas and employment trends</a:t>
            </a:r>
          </a:p>
        </p:txBody>
      </p:sp>
      <p:sp>
        <p:nvSpPr>
          <p:cNvPr id="8" name="Arrow: Up 7">
            <a:extLst>
              <a:ext uri="{FF2B5EF4-FFF2-40B4-BE49-F238E27FC236}">
                <a16:creationId xmlns:a16="http://schemas.microsoft.com/office/drawing/2014/main" id="{F139282B-69AF-9060-FC65-79D0A115D2F8}"/>
              </a:ext>
            </a:extLst>
          </p:cNvPr>
          <p:cNvSpPr/>
          <p:nvPr/>
        </p:nvSpPr>
        <p:spPr>
          <a:xfrm>
            <a:off x="1191801" y="2282077"/>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8FCFF7E9-6237-2FE3-50B2-DCD1E4FD9DD3}"/>
              </a:ext>
            </a:extLst>
          </p:cNvPr>
          <p:cNvSpPr/>
          <p:nvPr/>
        </p:nvSpPr>
        <p:spPr>
          <a:xfrm>
            <a:off x="1191801" y="3114909"/>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7B588A1C-4B8F-F683-8128-0859FC834986}"/>
              </a:ext>
            </a:extLst>
          </p:cNvPr>
          <p:cNvSpPr/>
          <p:nvPr/>
        </p:nvSpPr>
        <p:spPr>
          <a:xfrm>
            <a:off x="1191801" y="4051184"/>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1B02D2CD-0603-D3CC-2C60-D72833755CDF}"/>
              </a:ext>
            </a:extLst>
          </p:cNvPr>
          <p:cNvSpPr/>
          <p:nvPr/>
        </p:nvSpPr>
        <p:spPr>
          <a:xfrm>
            <a:off x="1191800" y="4868394"/>
            <a:ext cx="289423" cy="48288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2133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148628" y="578633"/>
            <a:ext cx="10853791" cy="707886"/>
          </a:xfrm>
          <a:prstGeom prst="rect">
            <a:avLst/>
          </a:prstGeom>
          <a:noFill/>
        </p:spPr>
        <p:txBody>
          <a:bodyPr wrap="square" rtlCol="0">
            <a:spAutoFit/>
          </a:bodyPr>
          <a:lstStyle/>
          <a:p>
            <a:r>
              <a:rPr lang="en-GB" sz="4000" dirty="0"/>
              <a:t>                          </a:t>
            </a:r>
            <a:r>
              <a:rPr lang="en-GB" sz="4000" b="1" dirty="0"/>
              <a:t>Options after leaving school post 16</a:t>
            </a:r>
          </a:p>
        </p:txBody>
      </p:sp>
      <p:sp>
        <p:nvSpPr>
          <p:cNvPr id="6" name="TextBox 5">
            <a:extLst>
              <a:ext uri="{FF2B5EF4-FFF2-40B4-BE49-F238E27FC236}">
                <a16:creationId xmlns:a16="http://schemas.microsoft.com/office/drawing/2014/main" id="{2897E501-918B-B100-0799-96EEDD13D0ED}"/>
              </a:ext>
            </a:extLst>
          </p:cNvPr>
          <p:cNvSpPr txBox="1"/>
          <p:nvPr/>
        </p:nvSpPr>
        <p:spPr>
          <a:xfrm>
            <a:off x="838200" y="1500027"/>
            <a:ext cx="10648308" cy="523220"/>
          </a:xfrm>
          <a:prstGeom prst="rect">
            <a:avLst/>
          </a:prstGeom>
          <a:noFill/>
        </p:spPr>
        <p:txBody>
          <a:bodyPr wrap="square" rtlCol="0">
            <a:spAutoFit/>
          </a:bodyPr>
          <a:lstStyle/>
          <a:p>
            <a:r>
              <a:rPr lang="en-GB" sz="2800" dirty="0"/>
              <a:t>          </a:t>
            </a:r>
          </a:p>
        </p:txBody>
      </p:sp>
      <p:sp>
        <p:nvSpPr>
          <p:cNvPr id="9" name="TextBox 8">
            <a:extLst>
              <a:ext uri="{FF2B5EF4-FFF2-40B4-BE49-F238E27FC236}">
                <a16:creationId xmlns:a16="http://schemas.microsoft.com/office/drawing/2014/main" id="{F8CED711-24DF-90C8-375B-8E6C23397361}"/>
              </a:ext>
            </a:extLst>
          </p:cNvPr>
          <p:cNvSpPr txBox="1"/>
          <p:nvPr/>
        </p:nvSpPr>
        <p:spPr>
          <a:xfrm>
            <a:off x="3511336" y="1286519"/>
            <a:ext cx="7563611" cy="4154984"/>
          </a:xfrm>
          <a:prstGeom prst="rect">
            <a:avLst/>
          </a:prstGeom>
          <a:noFill/>
        </p:spPr>
        <p:txBody>
          <a:bodyPr wrap="square" rtlCol="0">
            <a:spAutoFit/>
          </a:bodyPr>
          <a:lstStyle/>
          <a:p>
            <a:pPr algn="l"/>
            <a:r>
              <a:rPr lang="en-GB" sz="2400" dirty="0">
                <a:solidFill>
                  <a:srgbClr val="0B0C0C"/>
                </a:solidFill>
                <a:latin typeface="GDS Transport"/>
              </a:rPr>
              <a:t>S</a:t>
            </a:r>
            <a:r>
              <a:rPr lang="en-GB" sz="2400" b="0" i="0" dirty="0">
                <a:solidFill>
                  <a:srgbClr val="0B0C0C"/>
                </a:solidFill>
                <a:effectLst/>
                <a:latin typeface="GDS Transport"/>
              </a:rPr>
              <a:t>tay in </a:t>
            </a:r>
            <a:r>
              <a:rPr lang="en-GB" sz="2400" b="1" i="0" dirty="0">
                <a:solidFill>
                  <a:srgbClr val="0B0C0C"/>
                </a:solidFill>
                <a:effectLst/>
                <a:latin typeface="GDS Transport"/>
              </a:rPr>
              <a:t>full-time education</a:t>
            </a:r>
            <a:r>
              <a:rPr lang="en-GB" sz="2400" b="0" i="0" dirty="0">
                <a:solidFill>
                  <a:srgbClr val="0B0C0C"/>
                </a:solidFill>
                <a:effectLst/>
                <a:latin typeface="GDS Transport"/>
              </a:rPr>
              <a:t>, e.g. at a college, doing A Levels, T Levels or other </a:t>
            </a:r>
            <a:r>
              <a:rPr lang="en-GB" sz="2400" dirty="0">
                <a:solidFill>
                  <a:srgbClr val="0B0C0C"/>
                </a:solidFill>
                <a:latin typeface="GDS Transport"/>
              </a:rPr>
              <a:t>Vocational Technical Qualifications – Cambridge Technical, BTEC</a:t>
            </a:r>
            <a:endParaRPr lang="en-GB" sz="2400" b="0" i="0" dirty="0">
              <a:solidFill>
                <a:srgbClr val="0B0C0C"/>
              </a:solidFill>
              <a:effectLst/>
              <a:latin typeface="GDS Transport"/>
            </a:endParaRPr>
          </a:p>
          <a:p>
            <a:pPr algn="l">
              <a:buFont typeface="Arial" panose="020B0604020202020204" pitchFamily="34" charset="0"/>
              <a:buChar char="•"/>
            </a:pPr>
            <a:endParaRPr lang="en-GB" sz="2400" dirty="0">
              <a:solidFill>
                <a:srgbClr val="0B0C0C"/>
              </a:solidFill>
              <a:latin typeface="GDS Transport"/>
            </a:endParaRPr>
          </a:p>
          <a:p>
            <a:pPr algn="l"/>
            <a:r>
              <a:rPr lang="en-GB" sz="2400" dirty="0">
                <a:solidFill>
                  <a:srgbClr val="0B0C0C"/>
                </a:solidFill>
                <a:latin typeface="GDS Transport"/>
              </a:rPr>
              <a:t>S</a:t>
            </a:r>
            <a:r>
              <a:rPr lang="en-GB" sz="2400" b="0" i="0" dirty="0">
                <a:solidFill>
                  <a:srgbClr val="0B0C0C"/>
                </a:solidFill>
                <a:effectLst/>
                <a:latin typeface="GDS Transport"/>
              </a:rPr>
              <a:t>tart an </a:t>
            </a:r>
            <a:r>
              <a:rPr lang="en-GB" sz="2400" b="1" dirty="0">
                <a:solidFill>
                  <a:srgbClr val="0B0C0C"/>
                </a:solidFill>
                <a:latin typeface="GDS Transport"/>
              </a:rPr>
              <a:t>A</a:t>
            </a:r>
            <a:r>
              <a:rPr lang="en-GB" sz="2400" b="1" i="0" dirty="0">
                <a:solidFill>
                  <a:srgbClr val="0B0C0C"/>
                </a:solidFill>
                <a:effectLst/>
                <a:latin typeface="GDS Transport"/>
              </a:rPr>
              <a:t>pprenticeship</a:t>
            </a:r>
          </a:p>
          <a:p>
            <a:pPr algn="l">
              <a:buFont typeface="Arial" panose="020B0604020202020204" pitchFamily="34" charset="0"/>
              <a:buChar char="•"/>
            </a:pPr>
            <a:endParaRPr lang="en-GB" sz="2400" dirty="0">
              <a:solidFill>
                <a:srgbClr val="0B0C0C"/>
              </a:solidFill>
              <a:latin typeface="GDS Transport"/>
            </a:endParaRPr>
          </a:p>
          <a:p>
            <a:pPr algn="l"/>
            <a:r>
              <a:rPr lang="en-GB" sz="2400" b="1" dirty="0">
                <a:solidFill>
                  <a:srgbClr val="0B0C0C"/>
                </a:solidFill>
                <a:latin typeface="GDS Transport"/>
              </a:rPr>
              <a:t>W</a:t>
            </a:r>
            <a:r>
              <a:rPr lang="en-GB" sz="2400" b="1" i="0" dirty="0">
                <a:solidFill>
                  <a:srgbClr val="0B0C0C"/>
                </a:solidFill>
                <a:effectLst/>
                <a:latin typeface="GDS Transport"/>
              </a:rPr>
              <a:t>ork or volunteer for 20 hours </a:t>
            </a:r>
            <a:r>
              <a:rPr lang="en-GB" sz="2400" b="0" i="0" dirty="0">
                <a:solidFill>
                  <a:srgbClr val="0B0C0C"/>
                </a:solidFill>
                <a:effectLst/>
                <a:latin typeface="GDS Transport"/>
              </a:rPr>
              <a:t>or more a week while in </a:t>
            </a:r>
            <a:r>
              <a:rPr lang="en-GB" sz="2400" b="1" i="0" dirty="0">
                <a:solidFill>
                  <a:srgbClr val="0B0C0C"/>
                </a:solidFill>
                <a:effectLst/>
                <a:latin typeface="GDS Transport"/>
              </a:rPr>
              <a:t>part-time education or training </a:t>
            </a:r>
            <a:r>
              <a:rPr lang="en-GB" sz="2400" b="0" i="0" dirty="0">
                <a:solidFill>
                  <a:srgbClr val="0B0C0C"/>
                </a:solidFill>
                <a:effectLst/>
                <a:latin typeface="GDS Transport"/>
              </a:rPr>
              <a:t>-  </a:t>
            </a:r>
            <a:r>
              <a:rPr lang="en-GB" sz="2400" b="0" i="1" dirty="0">
                <a:solidFill>
                  <a:srgbClr val="0B0C0C"/>
                </a:solidFill>
                <a:effectLst/>
                <a:latin typeface="GDS Transport"/>
              </a:rPr>
              <a:t>at least 280 guided learning hours (GLH) per year. This means the equivalent of about one day a week spent being taught by a lecturer, supervisor or tutor</a:t>
            </a:r>
          </a:p>
        </p:txBody>
      </p:sp>
      <p:sp>
        <p:nvSpPr>
          <p:cNvPr id="4" name="Arrow: Right 3">
            <a:extLst>
              <a:ext uri="{FF2B5EF4-FFF2-40B4-BE49-F238E27FC236}">
                <a16:creationId xmlns:a16="http://schemas.microsoft.com/office/drawing/2014/main" id="{0D1EF02E-DC81-D4C7-1524-25EDEF838442}"/>
              </a:ext>
            </a:extLst>
          </p:cNvPr>
          <p:cNvSpPr/>
          <p:nvPr/>
        </p:nvSpPr>
        <p:spPr>
          <a:xfrm>
            <a:off x="468416" y="895189"/>
            <a:ext cx="2003875" cy="213104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t>P16</a:t>
            </a:r>
          </a:p>
        </p:txBody>
      </p:sp>
      <p:sp>
        <p:nvSpPr>
          <p:cNvPr id="7" name="TextBox 6">
            <a:extLst>
              <a:ext uri="{FF2B5EF4-FFF2-40B4-BE49-F238E27FC236}">
                <a16:creationId xmlns:a16="http://schemas.microsoft.com/office/drawing/2014/main" id="{A4A57B1F-4080-9849-C87B-43F24B6A8E79}"/>
              </a:ext>
            </a:extLst>
          </p:cNvPr>
          <p:cNvSpPr txBox="1"/>
          <p:nvPr/>
        </p:nvSpPr>
        <p:spPr>
          <a:xfrm>
            <a:off x="718457" y="3026229"/>
            <a:ext cx="1360714" cy="646331"/>
          </a:xfrm>
          <a:prstGeom prst="rect">
            <a:avLst/>
          </a:prstGeom>
          <a:noFill/>
        </p:spPr>
        <p:txBody>
          <a:bodyPr wrap="square" rtlCol="0">
            <a:spAutoFit/>
          </a:bodyPr>
          <a:lstStyle/>
          <a:p>
            <a:r>
              <a:rPr lang="en-GB" sz="3600" b="1" dirty="0">
                <a:solidFill>
                  <a:schemeClr val="bg1"/>
                </a:solidFill>
              </a:rPr>
              <a:t>P 16</a:t>
            </a:r>
          </a:p>
        </p:txBody>
      </p:sp>
      <p:pic>
        <p:nvPicPr>
          <p:cNvPr id="10" name="Picture 9">
            <a:extLst>
              <a:ext uri="{FF2B5EF4-FFF2-40B4-BE49-F238E27FC236}">
                <a16:creationId xmlns:a16="http://schemas.microsoft.com/office/drawing/2014/main" id="{82656E5A-BB7C-7A55-4172-020A582C5CBB}"/>
              </a:ext>
            </a:extLst>
          </p:cNvPr>
          <p:cNvPicPr>
            <a:picLocks noChangeAspect="1"/>
          </p:cNvPicPr>
          <p:nvPr/>
        </p:nvPicPr>
        <p:blipFill>
          <a:blip r:embed="rId4"/>
          <a:stretch>
            <a:fillRect/>
          </a:stretch>
        </p:blipFill>
        <p:spPr>
          <a:xfrm>
            <a:off x="-20085" y="3751082"/>
            <a:ext cx="3216486" cy="757908"/>
          </a:xfrm>
          <a:prstGeom prst="rect">
            <a:avLst/>
          </a:prstGeom>
        </p:spPr>
      </p:pic>
    </p:spTree>
    <p:extLst>
      <p:ext uri="{BB962C8B-B14F-4D97-AF65-F5344CB8AC3E}">
        <p14:creationId xmlns:p14="http://schemas.microsoft.com/office/powerpoint/2010/main" val="657325377"/>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0" y="262434"/>
            <a:ext cx="10853791" cy="707886"/>
          </a:xfrm>
          <a:prstGeom prst="rect">
            <a:avLst/>
          </a:prstGeom>
          <a:noFill/>
        </p:spPr>
        <p:txBody>
          <a:bodyPr wrap="square" rtlCol="0">
            <a:spAutoFit/>
          </a:bodyPr>
          <a:lstStyle/>
          <a:p>
            <a:r>
              <a:rPr lang="en-GB" sz="4000" dirty="0"/>
              <a:t>               </a:t>
            </a:r>
            <a:r>
              <a:rPr lang="en-GB" sz="4000" b="1" dirty="0"/>
              <a:t>Options – Post 18</a:t>
            </a:r>
          </a:p>
        </p:txBody>
      </p:sp>
      <p:sp>
        <p:nvSpPr>
          <p:cNvPr id="6" name="TextBox 5">
            <a:extLst>
              <a:ext uri="{FF2B5EF4-FFF2-40B4-BE49-F238E27FC236}">
                <a16:creationId xmlns:a16="http://schemas.microsoft.com/office/drawing/2014/main" id="{2897E501-918B-B100-0799-96EEDD13D0ED}"/>
              </a:ext>
            </a:extLst>
          </p:cNvPr>
          <p:cNvSpPr txBox="1"/>
          <p:nvPr/>
        </p:nvSpPr>
        <p:spPr>
          <a:xfrm>
            <a:off x="838200" y="1500027"/>
            <a:ext cx="10648308" cy="523220"/>
          </a:xfrm>
          <a:prstGeom prst="rect">
            <a:avLst/>
          </a:prstGeom>
          <a:noFill/>
        </p:spPr>
        <p:txBody>
          <a:bodyPr wrap="square" rtlCol="0">
            <a:spAutoFit/>
          </a:bodyPr>
          <a:lstStyle/>
          <a:p>
            <a:r>
              <a:rPr lang="en-GB" sz="2800" dirty="0"/>
              <a:t>          </a:t>
            </a:r>
          </a:p>
        </p:txBody>
      </p:sp>
      <p:sp>
        <p:nvSpPr>
          <p:cNvPr id="9" name="TextBox 8">
            <a:extLst>
              <a:ext uri="{FF2B5EF4-FFF2-40B4-BE49-F238E27FC236}">
                <a16:creationId xmlns:a16="http://schemas.microsoft.com/office/drawing/2014/main" id="{F8CED711-24DF-90C8-375B-8E6C23397361}"/>
              </a:ext>
            </a:extLst>
          </p:cNvPr>
          <p:cNvSpPr txBox="1"/>
          <p:nvPr/>
        </p:nvSpPr>
        <p:spPr>
          <a:xfrm>
            <a:off x="3065999" y="1382851"/>
            <a:ext cx="7563611" cy="4154984"/>
          </a:xfrm>
          <a:prstGeom prst="rect">
            <a:avLst/>
          </a:prstGeom>
          <a:noFill/>
        </p:spPr>
        <p:txBody>
          <a:bodyPr wrap="square" rtlCol="0">
            <a:spAutoFit/>
          </a:bodyPr>
          <a:lstStyle/>
          <a:p>
            <a:pPr algn="l">
              <a:buFont typeface="Arial" panose="020B0604020202020204" pitchFamily="34" charset="0"/>
              <a:buChar char="•"/>
            </a:pPr>
            <a:r>
              <a:rPr lang="en-GB" sz="2400" dirty="0">
                <a:solidFill>
                  <a:srgbClr val="0B0C0C"/>
                </a:solidFill>
                <a:latin typeface="GDS Transport"/>
              </a:rPr>
              <a:t>S</a:t>
            </a:r>
            <a:r>
              <a:rPr lang="en-GB" sz="2400" b="0" i="0" dirty="0">
                <a:solidFill>
                  <a:srgbClr val="0B0C0C"/>
                </a:solidFill>
                <a:effectLst/>
                <a:latin typeface="GDS Transport"/>
              </a:rPr>
              <a:t>tay in full-time </a:t>
            </a:r>
            <a:r>
              <a:rPr lang="en-GB" sz="2400" dirty="0">
                <a:solidFill>
                  <a:srgbClr val="0B0C0C"/>
                </a:solidFill>
                <a:latin typeface="GDS Transport"/>
              </a:rPr>
              <a:t>or part-time education, an </a:t>
            </a:r>
            <a:r>
              <a:rPr lang="en-GB" sz="2400" b="1" dirty="0">
                <a:solidFill>
                  <a:srgbClr val="0B0C0C"/>
                </a:solidFill>
                <a:latin typeface="GDS Transport"/>
              </a:rPr>
              <a:t>Undergraduate Degree </a:t>
            </a:r>
            <a:r>
              <a:rPr lang="en-GB" sz="2400" dirty="0">
                <a:solidFill>
                  <a:srgbClr val="0B0C0C"/>
                </a:solidFill>
                <a:latin typeface="GDS Transport"/>
              </a:rPr>
              <a:t>or </a:t>
            </a:r>
            <a:r>
              <a:rPr lang="en-GB" sz="2400" b="1" dirty="0">
                <a:solidFill>
                  <a:srgbClr val="0B0C0C"/>
                </a:solidFill>
                <a:latin typeface="GDS Transport"/>
              </a:rPr>
              <a:t>Higher Technical Qualifications </a:t>
            </a:r>
            <a:r>
              <a:rPr lang="en-GB" sz="2400" dirty="0">
                <a:solidFill>
                  <a:srgbClr val="0B0C0C"/>
                </a:solidFill>
                <a:latin typeface="GDS Transport"/>
              </a:rPr>
              <a:t>(more practical, employer led programme of study)</a:t>
            </a:r>
            <a:endParaRPr lang="en-GB" sz="2400" b="0" i="0" dirty="0">
              <a:solidFill>
                <a:srgbClr val="0B0C0C"/>
              </a:solidFill>
              <a:effectLst/>
              <a:latin typeface="GDS Transport"/>
            </a:endParaRPr>
          </a:p>
          <a:p>
            <a:pPr algn="l"/>
            <a:endParaRPr lang="en-GB" sz="2400" b="0" i="0" dirty="0">
              <a:solidFill>
                <a:srgbClr val="0B0C0C"/>
              </a:solidFill>
              <a:effectLst/>
              <a:latin typeface="GDS Transport"/>
            </a:endParaRPr>
          </a:p>
          <a:p>
            <a:pPr algn="l">
              <a:buFont typeface="Arial" panose="020B0604020202020204" pitchFamily="34" charset="0"/>
              <a:buChar char="•"/>
            </a:pPr>
            <a:r>
              <a:rPr lang="en-GB" sz="2400" dirty="0">
                <a:solidFill>
                  <a:srgbClr val="0B0C0C"/>
                </a:solidFill>
                <a:latin typeface="GDS Transport"/>
              </a:rPr>
              <a:t>S</a:t>
            </a:r>
            <a:r>
              <a:rPr lang="en-GB" sz="2400" b="0" i="0" dirty="0">
                <a:solidFill>
                  <a:srgbClr val="0B0C0C"/>
                </a:solidFill>
                <a:effectLst/>
                <a:latin typeface="GDS Transport"/>
              </a:rPr>
              <a:t>tart an </a:t>
            </a:r>
            <a:r>
              <a:rPr lang="en-GB" sz="2400" b="1" dirty="0">
                <a:solidFill>
                  <a:srgbClr val="0B0C0C"/>
                </a:solidFill>
                <a:latin typeface="GDS Transport"/>
              </a:rPr>
              <a:t>A</a:t>
            </a:r>
            <a:r>
              <a:rPr lang="en-GB" sz="2400" b="1" i="0" dirty="0">
                <a:solidFill>
                  <a:srgbClr val="0B0C0C"/>
                </a:solidFill>
                <a:effectLst/>
                <a:latin typeface="GDS Transport"/>
              </a:rPr>
              <a:t>pprenticeship – L3 upwards, Degree Apprenticeships</a:t>
            </a:r>
          </a:p>
          <a:p>
            <a:pPr algn="l">
              <a:buFont typeface="Arial" panose="020B0604020202020204" pitchFamily="34" charset="0"/>
              <a:buChar char="•"/>
            </a:pPr>
            <a:endParaRPr lang="en-GB" sz="2400" dirty="0">
              <a:solidFill>
                <a:srgbClr val="0B0C0C"/>
              </a:solidFill>
              <a:latin typeface="GDS Transport"/>
            </a:endParaRPr>
          </a:p>
          <a:p>
            <a:pPr algn="l">
              <a:buFont typeface="Arial" panose="020B0604020202020204" pitchFamily="34" charset="0"/>
              <a:buChar char="•"/>
            </a:pPr>
            <a:r>
              <a:rPr lang="en-GB" sz="2400" b="0" i="0" dirty="0">
                <a:solidFill>
                  <a:srgbClr val="0B0C0C"/>
                </a:solidFill>
                <a:effectLst/>
                <a:latin typeface="GDS Transport"/>
              </a:rPr>
              <a:t>Enter </a:t>
            </a:r>
            <a:r>
              <a:rPr lang="en-GB" sz="2400" b="1" dirty="0">
                <a:solidFill>
                  <a:srgbClr val="0B0C0C"/>
                </a:solidFill>
                <a:latin typeface="GDS Transport"/>
              </a:rPr>
              <a:t>F</a:t>
            </a:r>
            <a:r>
              <a:rPr lang="en-GB" sz="2400" b="1" i="0" dirty="0">
                <a:solidFill>
                  <a:srgbClr val="0B0C0C"/>
                </a:solidFill>
                <a:effectLst/>
                <a:latin typeface="GDS Transport"/>
              </a:rPr>
              <a:t>ull </a:t>
            </a:r>
            <a:r>
              <a:rPr lang="en-GB" sz="2400" b="1" dirty="0">
                <a:solidFill>
                  <a:srgbClr val="0B0C0C"/>
                </a:solidFill>
                <a:latin typeface="GDS Transport"/>
              </a:rPr>
              <a:t>T</a:t>
            </a:r>
            <a:r>
              <a:rPr lang="en-GB" sz="2400" b="1" i="0" dirty="0">
                <a:solidFill>
                  <a:srgbClr val="0B0C0C"/>
                </a:solidFill>
                <a:effectLst/>
                <a:latin typeface="GDS Transport"/>
              </a:rPr>
              <a:t>ime </a:t>
            </a:r>
            <a:r>
              <a:rPr lang="en-GB" sz="2400" b="1" dirty="0">
                <a:solidFill>
                  <a:srgbClr val="0B0C0C"/>
                </a:solidFill>
                <a:latin typeface="GDS Transport"/>
              </a:rPr>
              <a:t>E</a:t>
            </a:r>
            <a:r>
              <a:rPr lang="en-GB" sz="2400" b="1" i="0" dirty="0">
                <a:solidFill>
                  <a:srgbClr val="0B0C0C"/>
                </a:solidFill>
                <a:effectLst/>
                <a:latin typeface="GDS Transport"/>
              </a:rPr>
              <a:t>mployment </a:t>
            </a:r>
            <a:r>
              <a:rPr lang="en-GB" sz="2400" b="0" i="0" dirty="0">
                <a:solidFill>
                  <a:srgbClr val="0B0C0C"/>
                </a:solidFill>
                <a:effectLst/>
                <a:latin typeface="GDS Transport"/>
              </a:rPr>
              <a:t>– look for internal training opportunities</a:t>
            </a:r>
          </a:p>
          <a:p>
            <a:pPr algn="l">
              <a:buFont typeface="Arial" panose="020B0604020202020204" pitchFamily="34" charset="0"/>
              <a:buChar char="•"/>
            </a:pPr>
            <a:endParaRPr lang="en-GB" sz="2400" dirty="0">
              <a:solidFill>
                <a:srgbClr val="0B0C0C"/>
              </a:solidFill>
              <a:latin typeface="GDS Transport"/>
            </a:endParaRPr>
          </a:p>
          <a:p>
            <a:pPr algn="l">
              <a:buFont typeface="Arial" panose="020B0604020202020204" pitchFamily="34" charset="0"/>
              <a:buChar char="•"/>
            </a:pPr>
            <a:r>
              <a:rPr lang="en-GB" sz="2400" b="1" i="0" dirty="0">
                <a:solidFill>
                  <a:srgbClr val="0B0C0C"/>
                </a:solidFill>
                <a:effectLst/>
                <a:latin typeface="GDS Transport"/>
              </a:rPr>
              <a:t>Gap Year </a:t>
            </a:r>
            <a:r>
              <a:rPr lang="en-GB" sz="2400" b="0" i="0" dirty="0">
                <a:solidFill>
                  <a:srgbClr val="0B0C0C"/>
                </a:solidFill>
                <a:effectLst/>
                <a:latin typeface="GDS Transport"/>
              </a:rPr>
              <a:t>– work, volunteer, develop your skills</a:t>
            </a:r>
          </a:p>
        </p:txBody>
      </p:sp>
      <p:sp>
        <p:nvSpPr>
          <p:cNvPr id="4" name="Arrow: Right 3">
            <a:extLst>
              <a:ext uri="{FF2B5EF4-FFF2-40B4-BE49-F238E27FC236}">
                <a16:creationId xmlns:a16="http://schemas.microsoft.com/office/drawing/2014/main" id="{0D1EF02E-DC81-D4C7-1524-25EDEF838442}"/>
              </a:ext>
            </a:extLst>
          </p:cNvPr>
          <p:cNvSpPr/>
          <p:nvPr/>
        </p:nvSpPr>
        <p:spPr>
          <a:xfrm>
            <a:off x="608783" y="2265357"/>
            <a:ext cx="2003875" cy="213104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4A57B1F-4080-9849-C87B-43F24B6A8E79}"/>
              </a:ext>
            </a:extLst>
          </p:cNvPr>
          <p:cNvSpPr txBox="1"/>
          <p:nvPr/>
        </p:nvSpPr>
        <p:spPr>
          <a:xfrm>
            <a:off x="718457" y="3026229"/>
            <a:ext cx="1360714" cy="646331"/>
          </a:xfrm>
          <a:prstGeom prst="rect">
            <a:avLst/>
          </a:prstGeom>
          <a:noFill/>
        </p:spPr>
        <p:txBody>
          <a:bodyPr wrap="square" rtlCol="0">
            <a:spAutoFit/>
          </a:bodyPr>
          <a:lstStyle/>
          <a:p>
            <a:r>
              <a:rPr lang="en-GB" sz="3600" b="1" dirty="0">
                <a:solidFill>
                  <a:schemeClr val="bg1"/>
                </a:solidFill>
              </a:rPr>
              <a:t>P 18</a:t>
            </a:r>
          </a:p>
        </p:txBody>
      </p:sp>
    </p:spTree>
    <p:extLst>
      <p:ext uri="{BB962C8B-B14F-4D97-AF65-F5344CB8AC3E}">
        <p14:creationId xmlns:p14="http://schemas.microsoft.com/office/powerpoint/2010/main" val="1163498914"/>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316872" y="2117704"/>
            <a:ext cx="3813461" cy="707886"/>
          </a:xfrm>
          <a:prstGeom prst="rect">
            <a:avLst/>
          </a:prstGeom>
          <a:noFill/>
        </p:spPr>
        <p:txBody>
          <a:bodyPr wrap="square" rtlCol="0">
            <a:spAutoFit/>
          </a:bodyPr>
          <a:lstStyle/>
          <a:p>
            <a:r>
              <a:rPr lang="en-GB" sz="4000" b="1" dirty="0"/>
              <a:t>Levels Explained</a:t>
            </a:r>
          </a:p>
        </p:txBody>
      </p:sp>
      <p:sp>
        <p:nvSpPr>
          <p:cNvPr id="6" name="TextBox 5">
            <a:extLst>
              <a:ext uri="{FF2B5EF4-FFF2-40B4-BE49-F238E27FC236}">
                <a16:creationId xmlns:a16="http://schemas.microsoft.com/office/drawing/2014/main" id="{2897E501-918B-B100-0799-96EEDD13D0ED}"/>
              </a:ext>
            </a:extLst>
          </p:cNvPr>
          <p:cNvSpPr txBox="1"/>
          <p:nvPr/>
        </p:nvSpPr>
        <p:spPr>
          <a:xfrm>
            <a:off x="838200" y="1500027"/>
            <a:ext cx="10648308" cy="523220"/>
          </a:xfrm>
          <a:prstGeom prst="rect">
            <a:avLst/>
          </a:prstGeom>
          <a:noFill/>
        </p:spPr>
        <p:txBody>
          <a:bodyPr wrap="square" rtlCol="0">
            <a:spAutoFit/>
          </a:bodyPr>
          <a:lstStyle/>
          <a:p>
            <a:r>
              <a:rPr lang="en-GB" sz="2800" dirty="0"/>
              <a:t>          </a:t>
            </a:r>
          </a:p>
        </p:txBody>
      </p:sp>
      <p:pic>
        <p:nvPicPr>
          <p:cNvPr id="8" name="Picture 7">
            <a:extLst>
              <a:ext uri="{FF2B5EF4-FFF2-40B4-BE49-F238E27FC236}">
                <a16:creationId xmlns:a16="http://schemas.microsoft.com/office/drawing/2014/main" id="{98C925AD-4D36-64E4-C69D-FEB30E79DA7C}"/>
              </a:ext>
            </a:extLst>
          </p:cNvPr>
          <p:cNvPicPr>
            <a:picLocks noChangeAspect="1"/>
          </p:cNvPicPr>
          <p:nvPr/>
        </p:nvPicPr>
        <p:blipFill>
          <a:blip r:embed="rId4"/>
          <a:stretch>
            <a:fillRect/>
          </a:stretch>
        </p:blipFill>
        <p:spPr>
          <a:xfrm>
            <a:off x="5219701" y="48986"/>
            <a:ext cx="5291372" cy="5565377"/>
          </a:xfrm>
          <a:prstGeom prst="rect">
            <a:avLst/>
          </a:prstGeom>
        </p:spPr>
      </p:pic>
      <p:sp>
        <p:nvSpPr>
          <p:cNvPr id="9" name="TextBox 8">
            <a:extLst>
              <a:ext uri="{FF2B5EF4-FFF2-40B4-BE49-F238E27FC236}">
                <a16:creationId xmlns:a16="http://schemas.microsoft.com/office/drawing/2014/main" id="{93E3C450-E786-16D5-8B17-E76630F18DC4}"/>
              </a:ext>
            </a:extLst>
          </p:cNvPr>
          <p:cNvSpPr txBox="1"/>
          <p:nvPr/>
        </p:nvSpPr>
        <p:spPr>
          <a:xfrm>
            <a:off x="316872" y="2912089"/>
            <a:ext cx="4075334" cy="646331"/>
          </a:xfrm>
          <a:prstGeom prst="rect">
            <a:avLst/>
          </a:prstGeom>
          <a:noFill/>
        </p:spPr>
        <p:txBody>
          <a:bodyPr wrap="square" rtlCol="0">
            <a:spAutoFit/>
          </a:bodyPr>
          <a:lstStyle/>
          <a:p>
            <a:r>
              <a:rPr lang="en-GB" dirty="0">
                <a:hlinkClick r:id="rId5"/>
              </a:rPr>
              <a:t>Qualifications Explained - Leicester College</a:t>
            </a:r>
            <a:endParaRPr lang="en-GB" dirty="0"/>
          </a:p>
        </p:txBody>
      </p:sp>
    </p:spTree>
    <p:extLst>
      <p:ext uri="{BB962C8B-B14F-4D97-AF65-F5344CB8AC3E}">
        <p14:creationId xmlns:p14="http://schemas.microsoft.com/office/powerpoint/2010/main" val="615398708"/>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9A9C-36BF-2E98-D19A-F29FEFF94B50}"/>
              </a:ext>
            </a:extLst>
          </p:cNvPr>
          <p:cNvSpPr>
            <a:spLocks noGrp="1"/>
          </p:cNvSpPr>
          <p:nvPr>
            <p:ph type="title"/>
          </p:nvPr>
        </p:nvSpPr>
        <p:spPr/>
        <p:txBody>
          <a:bodyPr/>
          <a:lstStyle/>
          <a:p>
            <a:r>
              <a:rPr lang="en-GB" b="1" dirty="0">
                <a:solidFill>
                  <a:schemeClr val="accent1">
                    <a:lumMod val="75000"/>
                  </a:schemeClr>
                </a:solidFill>
              </a:rPr>
              <a:t>Pathways</a:t>
            </a:r>
          </a:p>
        </p:txBody>
      </p:sp>
      <p:pic>
        <p:nvPicPr>
          <p:cNvPr id="3" name="Picture 2">
            <a:extLst>
              <a:ext uri="{FF2B5EF4-FFF2-40B4-BE49-F238E27FC236}">
                <a16:creationId xmlns:a16="http://schemas.microsoft.com/office/drawing/2014/main" id="{52A22D9A-542A-C732-22B4-8DBEA87D2A06}"/>
              </a:ext>
            </a:extLst>
          </p:cNvPr>
          <p:cNvPicPr>
            <a:picLocks noChangeAspect="1"/>
          </p:cNvPicPr>
          <p:nvPr/>
        </p:nvPicPr>
        <p:blipFill>
          <a:blip r:embed="rId2"/>
          <a:stretch>
            <a:fillRect/>
          </a:stretch>
        </p:blipFill>
        <p:spPr>
          <a:xfrm>
            <a:off x="0" y="5507976"/>
            <a:ext cx="12192000" cy="1554480"/>
          </a:xfrm>
          <a:prstGeom prst="rect">
            <a:avLst/>
          </a:prstGeom>
        </p:spPr>
      </p:pic>
      <p:pic>
        <p:nvPicPr>
          <p:cNvPr id="5" name="Picture 4">
            <a:extLst>
              <a:ext uri="{FF2B5EF4-FFF2-40B4-BE49-F238E27FC236}">
                <a16:creationId xmlns:a16="http://schemas.microsoft.com/office/drawing/2014/main" id="{59632B7F-1F00-7848-6644-281408C39B75}"/>
              </a:ext>
            </a:extLst>
          </p:cNvPr>
          <p:cNvPicPr>
            <a:picLocks noChangeAspect="1"/>
          </p:cNvPicPr>
          <p:nvPr/>
        </p:nvPicPr>
        <p:blipFill>
          <a:blip r:embed="rId3"/>
          <a:stretch>
            <a:fillRect/>
          </a:stretch>
        </p:blipFill>
        <p:spPr>
          <a:xfrm>
            <a:off x="3021187" y="452063"/>
            <a:ext cx="8790989" cy="5012248"/>
          </a:xfrm>
          <a:prstGeom prst="rect">
            <a:avLst/>
          </a:prstGeom>
        </p:spPr>
      </p:pic>
      <p:sp>
        <p:nvSpPr>
          <p:cNvPr id="6" name="TextBox 5">
            <a:extLst>
              <a:ext uri="{FF2B5EF4-FFF2-40B4-BE49-F238E27FC236}">
                <a16:creationId xmlns:a16="http://schemas.microsoft.com/office/drawing/2014/main" id="{E6A92A98-7F72-10D5-3535-64548881A809}"/>
              </a:ext>
            </a:extLst>
          </p:cNvPr>
          <p:cNvSpPr txBox="1"/>
          <p:nvPr/>
        </p:nvSpPr>
        <p:spPr>
          <a:xfrm>
            <a:off x="230067" y="2176898"/>
            <a:ext cx="2671281" cy="369332"/>
          </a:xfrm>
          <a:prstGeom prst="rect">
            <a:avLst/>
          </a:prstGeom>
          <a:noFill/>
        </p:spPr>
        <p:txBody>
          <a:bodyPr wrap="square" rtlCol="0">
            <a:spAutoFit/>
          </a:bodyPr>
          <a:lstStyle/>
          <a:p>
            <a:r>
              <a:rPr lang="en-GB">
                <a:hlinkClick r:id="rId4"/>
              </a:rPr>
              <a:t>Pathways Poster_Proof C</a:t>
            </a:r>
            <a:endParaRPr lang="en-GB" dirty="0"/>
          </a:p>
        </p:txBody>
      </p:sp>
    </p:spTree>
    <p:extLst>
      <p:ext uri="{BB962C8B-B14F-4D97-AF65-F5344CB8AC3E}">
        <p14:creationId xmlns:p14="http://schemas.microsoft.com/office/powerpoint/2010/main" val="65804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A6FB2-FE5E-D577-A8E9-11B40AA64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9983E-2741-7050-EDB8-ACCBB6AA14D5}"/>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9365F8BD-9F39-6BDE-BC1E-C9A88BCD89B0}"/>
              </a:ext>
            </a:extLst>
          </p:cNvPr>
          <p:cNvPicPr>
            <a:picLocks noChangeAspect="1"/>
          </p:cNvPicPr>
          <p:nvPr/>
        </p:nvPicPr>
        <p:blipFill>
          <a:blip r:embed="rId3"/>
          <a:stretch>
            <a:fillRect/>
          </a:stretch>
        </p:blipFill>
        <p:spPr>
          <a:xfrm>
            <a:off x="0" y="5537835"/>
            <a:ext cx="12192000" cy="1554480"/>
          </a:xfrm>
          <a:prstGeom prst="rect">
            <a:avLst/>
          </a:prstGeom>
        </p:spPr>
      </p:pic>
      <p:sp>
        <p:nvSpPr>
          <p:cNvPr id="6" name="TextBox 5">
            <a:extLst>
              <a:ext uri="{FF2B5EF4-FFF2-40B4-BE49-F238E27FC236}">
                <a16:creationId xmlns:a16="http://schemas.microsoft.com/office/drawing/2014/main" id="{7151DB0E-3680-5779-AFDE-77C6C83E7A07}"/>
              </a:ext>
            </a:extLst>
          </p:cNvPr>
          <p:cNvSpPr txBox="1"/>
          <p:nvPr/>
        </p:nvSpPr>
        <p:spPr>
          <a:xfrm>
            <a:off x="838200" y="93065"/>
            <a:ext cx="10648308" cy="3354765"/>
          </a:xfrm>
          <a:prstGeom prst="rect">
            <a:avLst/>
          </a:prstGeom>
          <a:noFill/>
        </p:spPr>
        <p:txBody>
          <a:bodyPr wrap="square" rtlCol="0">
            <a:spAutoFit/>
          </a:bodyPr>
          <a:lstStyle/>
          <a:p>
            <a:r>
              <a:rPr lang="en-GB" sz="2800" dirty="0"/>
              <a:t>                                            </a:t>
            </a:r>
            <a:r>
              <a:rPr lang="en-GB" sz="4400" b="1" dirty="0"/>
              <a:t>Apprenticeship</a:t>
            </a:r>
          </a:p>
          <a:p>
            <a:pPr algn="l"/>
            <a:r>
              <a:rPr lang="en-GB" sz="2400" b="0" i="0" dirty="0">
                <a:solidFill>
                  <a:srgbClr val="0B0C0C"/>
                </a:solidFill>
                <a:effectLst/>
                <a:latin typeface="BlinkMacSystemFont"/>
              </a:rPr>
              <a:t>A paid role that combines on the job training with formal study to gain a nationally recognised qualification</a:t>
            </a:r>
          </a:p>
          <a:p>
            <a:pPr algn="l"/>
            <a:r>
              <a:rPr lang="en-GB" sz="2400" dirty="0">
                <a:solidFill>
                  <a:srgbClr val="0B0C0C"/>
                </a:solidFill>
                <a:latin typeface="BlinkMacSystemFont"/>
              </a:rPr>
              <a:t>Apprentices </a:t>
            </a:r>
            <a:r>
              <a:rPr lang="en-GB" sz="2400" b="1" dirty="0">
                <a:solidFill>
                  <a:srgbClr val="0B0C0C"/>
                </a:solidFill>
                <a:latin typeface="BlinkMacSystemFont"/>
              </a:rPr>
              <a:t>learn by doing </a:t>
            </a:r>
            <a:r>
              <a:rPr lang="en-GB" sz="2400" dirty="0">
                <a:solidFill>
                  <a:srgbClr val="0B0C0C"/>
                </a:solidFill>
                <a:latin typeface="BlinkMacSystemFont"/>
              </a:rPr>
              <a:t>and are paid a wage and receive holiday pay</a:t>
            </a:r>
          </a:p>
          <a:p>
            <a:endParaRPr lang="en-GB" sz="2400" dirty="0">
              <a:solidFill>
                <a:srgbClr val="0B0C0C"/>
              </a:solidFill>
              <a:latin typeface="BlinkMacSystemFont"/>
            </a:endParaRPr>
          </a:p>
          <a:p>
            <a:r>
              <a:rPr lang="en-GB" sz="2000" dirty="0"/>
              <a:t>Apprentice</a:t>
            </a:r>
          </a:p>
          <a:p>
            <a:pPr algn="l">
              <a:buFont typeface="Arial" panose="020B0604020202020204" pitchFamily="34" charset="0"/>
              <a:buChar char="•"/>
            </a:pPr>
            <a:endParaRPr lang="en-GB" sz="2400" b="0" i="0" dirty="0">
              <a:solidFill>
                <a:srgbClr val="0B0C0C"/>
              </a:solidFill>
              <a:effectLst/>
              <a:latin typeface="BlinkMacSystemFont"/>
            </a:endParaRPr>
          </a:p>
          <a:p>
            <a:endParaRPr lang="en-GB" sz="2800" dirty="0"/>
          </a:p>
        </p:txBody>
      </p:sp>
      <p:sp>
        <p:nvSpPr>
          <p:cNvPr id="4" name="Isosceles Triangle 3">
            <a:extLst>
              <a:ext uri="{FF2B5EF4-FFF2-40B4-BE49-F238E27FC236}">
                <a16:creationId xmlns:a16="http://schemas.microsoft.com/office/drawing/2014/main" id="{0BA1BEB9-9709-D91D-B2B8-6C2B64154D94}"/>
              </a:ext>
            </a:extLst>
          </p:cNvPr>
          <p:cNvSpPr/>
          <p:nvPr/>
        </p:nvSpPr>
        <p:spPr>
          <a:xfrm>
            <a:off x="838200" y="2591006"/>
            <a:ext cx="1215786" cy="158989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4F37E87-641B-D0A5-F4CE-F8164A0D3F3D}"/>
              </a:ext>
            </a:extLst>
          </p:cNvPr>
          <p:cNvSpPr txBox="1"/>
          <p:nvPr/>
        </p:nvSpPr>
        <p:spPr>
          <a:xfrm>
            <a:off x="125815" y="4250862"/>
            <a:ext cx="1150723" cy="369332"/>
          </a:xfrm>
          <a:prstGeom prst="rect">
            <a:avLst/>
          </a:prstGeom>
          <a:noFill/>
        </p:spPr>
        <p:txBody>
          <a:bodyPr wrap="square">
            <a:spAutoFit/>
          </a:bodyPr>
          <a:lstStyle/>
          <a:p>
            <a:r>
              <a:rPr lang="en-GB" dirty="0"/>
              <a:t>Employer</a:t>
            </a:r>
          </a:p>
        </p:txBody>
      </p:sp>
      <p:sp>
        <p:nvSpPr>
          <p:cNvPr id="8" name="TextBox 7">
            <a:extLst>
              <a:ext uri="{FF2B5EF4-FFF2-40B4-BE49-F238E27FC236}">
                <a16:creationId xmlns:a16="http://schemas.microsoft.com/office/drawing/2014/main" id="{15F62731-86C0-1A50-538B-DFB3D480E891}"/>
              </a:ext>
            </a:extLst>
          </p:cNvPr>
          <p:cNvSpPr txBox="1"/>
          <p:nvPr/>
        </p:nvSpPr>
        <p:spPr>
          <a:xfrm>
            <a:off x="1860427" y="4213035"/>
            <a:ext cx="1215786" cy="646331"/>
          </a:xfrm>
          <a:prstGeom prst="rect">
            <a:avLst/>
          </a:prstGeom>
          <a:noFill/>
        </p:spPr>
        <p:txBody>
          <a:bodyPr wrap="square" rtlCol="0">
            <a:spAutoFit/>
          </a:bodyPr>
          <a:lstStyle/>
          <a:p>
            <a:r>
              <a:rPr lang="en-GB" dirty="0"/>
              <a:t>Training Provider</a:t>
            </a:r>
          </a:p>
        </p:txBody>
      </p:sp>
      <p:pic>
        <p:nvPicPr>
          <p:cNvPr id="9" name="Graphic 8" descr="Clock with solid fill">
            <a:extLst>
              <a:ext uri="{FF2B5EF4-FFF2-40B4-BE49-F238E27FC236}">
                <a16:creationId xmlns:a16="http://schemas.microsoft.com/office/drawing/2014/main" id="{74B1D1EB-6A18-CD53-A619-D907E77357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5250" y="2645809"/>
            <a:ext cx="1405270" cy="1405270"/>
          </a:xfrm>
          <a:prstGeom prst="rect">
            <a:avLst/>
          </a:prstGeom>
        </p:spPr>
      </p:pic>
      <p:sp>
        <p:nvSpPr>
          <p:cNvPr id="11" name="TextBox 10">
            <a:extLst>
              <a:ext uri="{FF2B5EF4-FFF2-40B4-BE49-F238E27FC236}">
                <a16:creationId xmlns:a16="http://schemas.microsoft.com/office/drawing/2014/main" id="{F6705198-852F-9DB9-5CE9-2C255F3F75A6}"/>
              </a:ext>
            </a:extLst>
          </p:cNvPr>
          <p:cNvSpPr txBox="1"/>
          <p:nvPr/>
        </p:nvSpPr>
        <p:spPr>
          <a:xfrm>
            <a:off x="4098579" y="4180899"/>
            <a:ext cx="3994841" cy="923330"/>
          </a:xfrm>
          <a:prstGeom prst="rect">
            <a:avLst/>
          </a:prstGeom>
          <a:noFill/>
        </p:spPr>
        <p:txBody>
          <a:bodyPr wrap="square">
            <a:spAutoFit/>
          </a:bodyPr>
          <a:lstStyle/>
          <a:p>
            <a:r>
              <a:rPr lang="en-GB" sz="1800" dirty="0"/>
              <a:t>6 hours per week of paid study time, learn with the training provider (ITP, University, College)</a:t>
            </a:r>
          </a:p>
        </p:txBody>
      </p:sp>
      <p:pic>
        <p:nvPicPr>
          <p:cNvPr id="12" name="Picture 11">
            <a:extLst>
              <a:ext uri="{FF2B5EF4-FFF2-40B4-BE49-F238E27FC236}">
                <a16:creationId xmlns:a16="http://schemas.microsoft.com/office/drawing/2014/main" id="{247A68FC-8E9A-D526-A6B1-E73C17F9F282}"/>
              </a:ext>
            </a:extLst>
          </p:cNvPr>
          <p:cNvPicPr>
            <a:picLocks noChangeAspect="1"/>
          </p:cNvPicPr>
          <p:nvPr/>
        </p:nvPicPr>
        <p:blipFill>
          <a:blip r:embed="rId6"/>
          <a:stretch>
            <a:fillRect/>
          </a:stretch>
        </p:blipFill>
        <p:spPr>
          <a:xfrm>
            <a:off x="8361570" y="3708179"/>
            <a:ext cx="3276600" cy="685800"/>
          </a:xfrm>
          <a:prstGeom prst="rect">
            <a:avLst/>
          </a:prstGeom>
        </p:spPr>
      </p:pic>
      <p:sp>
        <p:nvSpPr>
          <p:cNvPr id="14" name="TextBox 13">
            <a:extLst>
              <a:ext uri="{FF2B5EF4-FFF2-40B4-BE49-F238E27FC236}">
                <a16:creationId xmlns:a16="http://schemas.microsoft.com/office/drawing/2014/main" id="{7D32654D-29B1-0C97-CB2D-3925DA56739E}"/>
              </a:ext>
            </a:extLst>
          </p:cNvPr>
          <p:cNvSpPr txBox="1"/>
          <p:nvPr/>
        </p:nvSpPr>
        <p:spPr>
          <a:xfrm>
            <a:off x="8305046" y="4605077"/>
            <a:ext cx="6097508" cy="369332"/>
          </a:xfrm>
          <a:prstGeom prst="rect">
            <a:avLst/>
          </a:prstGeom>
          <a:noFill/>
        </p:spPr>
        <p:txBody>
          <a:bodyPr wrap="square">
            <a:spAutoFit/>
          </a:bodyPr>
          <a:lstStyle/>
          <a:p>
            <a:r>
              <a:rPr lang="en-GB" dirty="0">
                <a:hlinkClick r:id="rId7"/>
              </a:rPr>
              <a:t>Find an apprenticeship - GOV.UK</a:t>
            </a:r>
            <a:endParaRPr lang="en-GB" dirty="0"/>
          </a:p>
        </p:txBody>
      </p:sp>
      <p:sp>
        <p:nvSpPr>
          <p:cNvPr id="15" name="Speech Bubble: Rectangle with Corners Rounded 14">
            <a:extLst>
              <a:ext uri="{FF2B5EF4-FFF2-40B4-BE49-F238E27FC236}">
                <a16:creationId xmlns:a16="http://schemas.microsoft.com/office/drawing/2014/main" id="{6753470A-4E62-E8EB-7803-3EF6F670B36D}"/>
              </a:ext>
            </a:extLst>
          </p:cNvPr>
          <p:cNvSpPr/>
          <p:nvPr/>
        </p:nvSpPr>
        <p:spPr>
          <a:xfrm>
            <a:off x="10089069" y="1580829"/>
            <a:ext cx="1905680" cy="158989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70% of all occupations can now be entered by an apprenticeship</a:t>
            </a:r>
          </a:p>
        </p:txBody>
      </p:sp>
    </p:spTree>
    <p:extLst>
      <p:ext uri="{BB962C8B-B14F-4D97-AF65-F5344CB8AC3E}">
        <p14:creationId xmlns:p14="http://schemas.microsoft.com/office/powerpoint/2010/main" val="185663690"/>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8" name="TextBox 7">
            <a:extLst>
              <a:ext uri="{FF2B5EF4-FFF2-40B4-BE49-F238E27FC236}">
                <a16:creationId xmlns:a16="http://schemas.microsoft.com/office/drawing/2014/main" id="{BC6A97E0-0A1F-6A1F-9E0D-681B345534EF}"/>
              </a:ext>
            </a:extLst>
          </p:cNvPr>
          <p:cNvSpPr txBox="1"/>
          <p:nvPr/>
        </p:nvSpPr>
        <p:spPr>
          <a:xfrm>
            <a:off x="630724" y="365125"/>
            <a:ext cx="8947841" cy="707886"/>
          </a:xfrm>
          <a:prstGeom prst="rect">
            <a:avLst/>
          </a:prstGeom>
          <a:noFill/>
        </p:spPr>
        <p:txBody>
          <a:bodyPr wrap="square">
            <a:spAutoFit/>
          </a:bodyPr>
          <a:lstStyle/>
          <a:p>
            <a:r>
              <a:rPr lang="en-GB" sz="2800" dirty="0"/>
              <a:t>                                    </a:t>
            </a:r>
            <a:r>
              <a:rPr lang="en-GB" sz="4000" b="1" dirty="0"/>
              <a:t>Supported Internship</a:t>
            </a:r>
          </a:p>
        </p:txBody>
      </p:sp>
      <p:sp>
        <p:nvSpPr>
          <p:cNvPr id="7" name="TextBox 6">
            <a:extLst>
              <a:ext uri="{FF2B5EF4-FFF2-40B4-BE49-F238E27FC236}">
                <a16:creationId xmlns:a16="http://schemas.microsoft.com/office/drawing/2014/main" id="{BC27F7F3-E5FA-F3D8-4D67-3B18B0F7B5AC}"/>
              </a:ext>
            </a:extLst>
          </p:cNvPr>
          <p:cNvSpPr txBox="1"/>
          <p:nvPr/>
        </p:nvSpPr>
        <p:spPr>
          <a:xfrm>
            <a:off x="1004935" y="1158621"/>
            <a:ext cx="9243588" cy="4247317"/>
          </a:xfrm>
          <a:prstGeom prst="rect">
            <a:avLst/>
          </a:prstGeom>
          <a:noFill/>
        </p:spPr>
        <p:txBody>
          <a:bodyPr wrap="square" rtlCol="0">
            <a:spAutoFit/>
          </a:bodyPr>
          <a:lstStyle/>
          <a:p>
            <a:r>
              <a:rPr lang="en-GB" dirty="0"/>
              <a:t>A structured work-based study programme for 16–24-year-olds with SEND, who have an EHC plan.</a:t>
            </a:r>
          </a:p>
          <a:p>
            <a:endParaRPr lang="en-GB" dirty="0"/>
          </a:p>
          <a:p>
            <a:r>
              <a:rPr lang="en-GB" sz="3600" b="1" dirty="0">
                <a:solidFill>
                  <a:schemeClr val="accent1">
                    <a:lumMod val="75000"/>
                  </a:schemeClr>
                </a:solidFill>
              </a:rPr>
              <a:t>A substantial work placement facilitated by the support of an expert job coach</a:t>
            </a:r>
          </a:p>
          <a:p>
            <a:r>
              <a:rPr lang="en-GB" b="1" dirty="0"/>
              <a:t>Supported interns are in full-time education and their supported internship work placements are part of their course.</a:t>
            </a:r>
          </a:p>
          <a:p>
            <a:r>
              <a:rPr lang="en-GB" b="1" dirty="0"/>
              <a:t>Minimum of 6 months, up to a year.</a:t>
            </a:r>
          </a:p>
          <a:p>
            <a:endParaRPr lang="en-GB" b="1" dirty="0"/>
          </a:p>
          <a:p>
            <a:r>
              <a:rPr lang="en-GB" b="1" dirty="0">
                <a:solidFill>
                  <a:srgbClr val="7030A0"/>
                </a:solidFill>
              </a:rPr>
              <a:t>The measurement of SI is transition to sustained and paid employment.</a:t>
            </a:r>
          </a:p>
          <a:p>
            <a:endParaRPr lang="en-GB" b="1" dirty="0"/>
          </a:p>
          <a:p>
            <a:endParaRPr lang="en-GB" dirty="0"/>
          </a:p>
          <a:p>
            <a:r>
              <a:rPr lang="en-GB" dirty="0">
                <a:hlinkClick r:id="rId4"/>
              </a:rPr>
              <a:t>Supported internship | LCC Family Hub</a:t>
            </a:r>
            <a:endParaRPr lang="en-GB" dirty="0"/>
          </a:p>
        </p:txBody>
      </p:sp>
      <p:pic>
        <p:nvPicPr>
          <p:cNvPr id="11" name="Picture 10">
            <a:extLst>
              <a:ext uri="{FF2B5EF4-FFF2-40B4-BE49-F238E27FC236}">
                <a16:creationId xmlns:a16="http://schemas.microsoft.com/office/drawing/2014/main" id="{C5244F5E-E3A1-2AF8-8223-D9AD79C7197C}"/>
              </a:ext>
            </a:extLst>
          </p:cNvPr>
          <p:cNvPicPr>
            <a:picLocks noChangeAspect="1"/>
          </p:cNvPicPr>
          <p:nvPr/>
        </p:nvPicPr>
        <p:blipFill>
          <a:blip r:embed="rId5"/>
          <a:stretch>
            <a:fillRect/>
          </a:stretch>
        </p:blipFill>
        <p:spPr>
          <a:xfrm>
            <a:off x="8496301" y="3566500"/>
            <a:ext cx="2857499" cy="1766887"/>
          </a:xfrm>
          <a:prstGeom prst="rect">
            <a:avLst/>
          </a:prstGeom>
        </p:spPr>
      </p:pic>
    </p:spTree>
    <p:extLst>
      <p:ext uri="{BB962C8B-B14F-4D97-AF65-F5344CB8AC3E}">
        <p14:creationId xmlns:p14="http://schemas.microsoft.com/office/powerpoint/2010/main" val="423844372"/>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pic>
        <p:nvPicPr>
          <p:cNvPr id="4" name="Picture 3">
            <a:extLst>
              <a:ext uri="{FF2B5EF4-FFF2-40B4-BE49-F238E27FC236}">
                <a16:creationId xmlns:a16="http://schemas.microsoft.com/office/drawing/2014/main" id="{D0AA5A44-50D0-D619-EE7F-333391AB6C1B}"/>
              </a:ext>
            </a:extLst>
          </p:cNvPr>
          <p:cNvPicPr>
            <a:picLocks noChangeAspect="1"/>
          </p:cNvPicPr>
          <p:nvPr/>
        </p:nvPicPr>
        <p:blipFill>
          <a:blip r:embed="rId4"/>
          <a:stretch>
            <a:fillRect/>
          </a:stretch>
        </p:blipFill>
        <p:spPr>
          <a:xfrm>
            <a:off x="8736593" y="142893"/>
            <a:ext cx="3195295" cy="2937213"/>
          </a:xfrm>
          <a:prstGeom prst="rect">
            <a:avLst/>
          </a:prstGeom>
        </p:spPr>
      </p:pic>
      <p:sp>
        <p:nvSpPr>
          <p:cNvPr id="8" name="TextBox 7">
            <a:extLst>
              <a:ext uri="{FF2B5EF4-FFF2-40B4-BE49-F238E27FC236}">
                <a16:creationId xmlns:a16="http://schemas.microsoft.com/office/drawing/2014/main" id="{BC6A97E0-0A1F-6A1F-9E0D-681B345534EF}"/>
              </a:ext>
            </a:extLst>
          </p:cNvPr>
          <p:cNvSpPr txBox="1"/>
          <p:nvPr/>
        </p:nvSpPr>
        <p:spPr>
          <a:xfrm>
            <a:off x="630725" y="365125"/>
            <a:ext cx="7912728" cy="3539430"/>
          </a:xfrm>
          <a:prstGeom prst="rect">
            <a:avLst/>
          </a:prstGeom>
          <a:noFill/>
        </p:spPr>
        <p:txBody>
          <a:bodyPr wrap="square">
            <a:spAutoFit/>
          </a:bodyPr>
          <a:lstStyle/>
          <a:p>
            <a:r>
              <a:rPr lang="en-GB" sz="2800" dirty="0"/>
              <a:t>                                    </a:t>
            </a:r>
            <a:r>
              <a:rPr lang="en-GB" sz="4400" b="1" dirty="0"/>
              <a:t>T-Levels</a:t>
            </a:r>
          </a:p>
          <a:p>
            <a:endParaRPr lang="en-GB" dirty="0"/>
          </a:p>
          <a:p>
            <a:r>
              <a:rPr lang="en-GB" b="1" dirty="0"/>
              <a:t>Equivalent to 3 A Levels</a:t>
            </a:r>
            <a:r>
              <a:rPr lang="en-GB" dirty="0"/>
              <a:t>, focuses on </a:t>
            </a:r>
            <a:r>
              <a:rPr lang="en-GB" b="1" dirty="0"/>
              <a:t>vocational skills </a:t>
            </a:r>
            <a:r>
              <a:rPr lang="en-GB" dirty="0"/>
              <a:t>and </a:t>
            </a:r>
            <a:r>
              <a:rPr lang="en-GB" b="1" dirty="0"/>
              <a:t>academic knowledge</a:t>
            </a:r>
          </a:p>
          <a:p>
            <a:endParaRPr lang="en-GB" dirty="0"/>
          </a:p>
          <a:p>
            <a:r>
              <a:rPr lang="en-GB" dirty="0"/>
              <a:t>Designed with leading businesses – 250 involved in planning and delivering</a:t>
            </a:r>
          </a:p>
          <a:p>
            <a:endParaRPr lang="en-GB" dirty="0"/>
          </a:p>
          <a:p>
            <a:r>
              <a:rPr lang="en-GB" b="1" dirty="0"/>
              <a:t>A 45-day industry placement</a:t>
            </a:r>
          </a:p>
          <a:p>
            <a:endParaRPr lang="en-GB" dirty="0"/>
          </a:p>
          <a:p>
            <a:r>
              <a:rPr lang="en-GB" b="1" dirty="0"/>
              <a:t>80% Classroom 20% in industry</a:t>
            </a:r>
          </a:p>
          <a:p>
            <a:endParaRPr lang="en-GB" dirty="0"/>
          </a:p>
          <a:p>
            <a:endParaRPr lang="en-GB" dirty="0"/>
          </a:p>
        </p:txBody>
      </p:sp>
      <p:graphicFrame>
        <p:nvGraphicFramePr>
          <p:cNvPr id="9" name="Table 8">
            <a:extLst>
              <a:ext uri="{FF2B5EF4-FFF2-40B4-BE49-F238E27FC236}">
                <a16:creationId xmlns:a16="http://schemas.microsoft.com/office/drawing/2014/main" id="{14519C19-E0C9-ABFA-7380-D20646F7C06E}"/>
              </a:ext>
            </a:extLst>
          </p:cNvPr>
          <p:cNvGraphicFramePr>
            <a:graphicFrameLocks noGrp="1"/>
          </p:cNvGraphicFramePr>
          <p:nvPr/>
        </p:nvGraphicFramePr>
        <p:xfrm>
          <a:off x="3678725" y="3175848"/>
          <a:ext cx="8320135" cy="2361987"/>
        </p:xfrm>
        <a:graphic>
          <a:graphicData uri="http://schemas.openxmlformats.org/drawingml/2006/table">
            <a:tbl>
              <a:tblPr firstRow="1" bandRow="1">
                <a:tableStyleId>{5C22544A-7EE6-4342-B048-85BDC9FD1C3A}</a:tableStyleId>
              </a:tblPr>
              <a:tblGrid>
                <a:gridCol w="1664027">
                  <a:extLst>
                    <a:ext uri="{9D8B030D-6E8A-4147-A177-3AD203B41FA5}">
                      <a16:colId xmlns:a16="http://schemas.microsoft.com/office/drawing/2014/main" val="615504607"/>
                    </a:ext>
                  </a:extLst>
                </a:gridCol>
                <a:gridCol w="1664027">
                  <a:extLst>
                    <a:ext uri="{9D8B030D-6E8A-4147-A177-3AD203B41FA5}">
                      <a16:colId xmlns:a16="http://schemas.microsoft.com/office/drawing/2014/main" val="487108129"/>
                    </a:ext>
                  </a:extLst>
                </a:gridCol>
                <a:gridCol w="1664027">
                  <a:extLst>
                    <a:ext uri="{9D8B030D-6E8A-4147-A177-3AD203B41FA5}">
                      <a16:colId xmlns:a16="http://schemas.microsoft.com/office/drawing/2014/main" val="1057674730"/>
                    </a:ext>
                  </a:extLst>
                </a:gridCol>
                <a:gridCol w="1664027">
                  <a:extLst>
                    <a:ext uri="{9D8B030D-6E8A-4147-A177-3AD203B41FA5}">
                      <a16:colId xmlns:a16="http://schemas.microsoft.com/office/drawing/2014/main" val="3696127007"/>
                    </a:ext>
                  </a:extLst>
                </a:gridCol>
                <a:gridCol w="1664027">
                  <a:extLst>
                    <a:ext uri="{9D8B030D-6E8A-4147-A177-3AD203B41FA5}">
                      <a16:colId xmlns:a16="http://schemas.microsoft.com/office/drawing/2014/main" val="4080289792"/>
                    </a:ext>
                  </a:extLst>
                </a:gridCol>
              </a:tblGrid>
              <a:tr h="1282221">
                <a:tc>
                  <a:txBody>
                    <a:bodyPr/>
                    <a:lstStyle/>
                    <a:p>
                      <a:r>
                        <a:rPr lang="en-GB" dirty="0"/>
                        <a:t>Agriculture, Environmental and Animal Care</a:t>
                      </a:r>
                    </a:p>
                  </a:txBody>
                  <a:tcPr/>
                </a:tc>
                <a:tc>
                  <a:txBody>
                    <a:bodyPr/>
                    <a:lstStyle/>
                    <a:p>
                      <a:r>
                        <a:rPr lang="en-GB" dirty="0"/>
                        <a:t>Business and Administration</a:t>
                      </a:r>
                    </a:p>
                  </a:txBody>
                  <a:tcPr/>
                </a:tc>
                <a:tc>
                  <a:txBody>
                    <a:bodyPr/>
                    <a:lstStyle/>
                    <a:p>
                      <a:r>
                        <a:rPr lang="en-GB" dirty="0"/>
                        <a:t>Construction</a:t>
                      </a:r>
                    </a:p>
                  </a:txBody>
                  <a:tcPr/>
                </a:tc>
                <a:tc>
                  <a:txBody>
                    <a:bodyPr/>
                    <a:lstStyle/>
                    <a:p>
                      <a:r>
                        <a:rPr lang="en-GB" dirty="0"/>
                        <a:t>Creative and Design</a:t>
                      </a:r>
                    </a:p>
                  </a:txBody>
                  <a:tcPr/>
                </a:tc>
                <a:tc>
                  <a:txBody>
                    <a:bodyPr/>
                    <a:lstStyle/>
                    <a:p>
                      <a:r>
                        <a:rPr lang="en-GB" dirty="0"/>
                        <a:t>Digital</a:t>
                      </a:r>
                    </a:p>
                  </a:txBody>
                  <a:tcPr/>
                </a:tc>
                <a:extLst>
                  <a:ext uri="{0D108BD9-81ED-4DB2-BD59-A6C34878D82A}">
                    <a16:rowId xmlns:a16="http://schemas.microsoft.com/office/drawing/2014/main" val="1734323620"/>
                  </a:ext>
                </a:extLst>
              </a:tr>
              <a:tr h="1079766">
                <a:tc>
                  <a:txBody>
                    <a:bodyPr/>
                    <a:lstStyle/>
                    <a:p>
                      <a:r>
                        <a:rPr lang="en-GB" dirty="0"/>
                        <a:t>Education and Early Years</a:t>
                      </a:r>
                    </a:p>
                  </a:txBody>
                  <a:tcPr/>
                </a:tc>
                <a:tc>
                  <a:txBody>
                    <a:bodyPr/>
                    <a:lstStyle/>
                    <a:p>
                      <a:r>
                        <a:rPr lang="en-GB" dirty="0"/>
                        <a:t>Engineering and Manufacturing</a:t>
                      </a:r>
                    </a:p>
                  </a:txBody>
                  <a:tcPr/>
                </a:tc>
                <a:tc>
                  <a:txBody>
                    <a:bodyPr/>
                    <a:lstStyle/>
                    <a:p>
                      <a:r>
                        <a:rPr lang="en-GB" dirty="0"/>
                        <a:t>Health and Science</a:t>
                      </a:r>
                    </a:p>
                  </a:txBody>
                  <a:tcPr/>
                </a:tc>
                <a:tc>
                  <a:txBody>
                    <a:bodyPr/>
                    <a:lstStyle/>
                    <a:p>
                      <a:r>
                        <a:rPr lang="en-GB" dirty="0"/>
                        <a:t>Legal, Finance and Accounting</a:t>
                      </a:r>
                    </a:p>
                  </a:txBody>
                  <a:tcPr/>
                </a:tc>
                <a:tc>
                  <a:txBody>
                    <a:bodyPr/>
                    <a:lstStyle/>
                    <a:p>
                      <a:r>
                        <a:rPr lang="en-GB" dirty="0"/>
                        <a:t>Sales, Marketing and Procurement</a:t>
                      </a:r>
                    </a:p>
                  </a:txBody>
                  <a:tcPr/>
                </a:tc>
                <a:extLst>
                  <a:ext uri="{0D108BD9-81ED-4DB2-BD59-A6C34878D82A}">
                    <a16:rowId xmlns:a16="http://schemas.microsoft.com/office/drawing/2014/main" val="3429949833"/>
                  </a:ext>
                </a:extLst>
              </a:tr>
            </a:tbl>
          </a:graphicData>
        </a:graphic>
      </p:graphicFrame>
    </p:spTree>
    <p:extLst>
      <p:ext uri="{BB962C8B-B14F-4D97-AF65-F5344CB8AC3E}">
        <p14:creationId xmlns:p14="http://schemas.microsoft.com/office/powerpoint/2010/main" val="4060938726"/>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FC745-1B8A-BD60-8442-62486459A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81367-2D52-2685-065F-2A9EAB060F1A}"/>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985786F4-7E69-B604-995E-9A2B08C37E0D}"/>
              </a:ext>
            </a:extLst>
          </p:cNvPr>
          <p:cNvPicPr>
            <a:picLocks noChangeAspect="1"/>
          </p:cNvPicPr>
          <p:nvPr/>
        </p:nvPicPr>
        <p:blipFill>
          <a:blip r:embed="rId3"/>
          <a:stretch>
            <a:fillRect/>
          </a:stretch>
        </p:blipFill>
        <p:spPr>
          <a:xfrm>
            <a:off x="0" y="5537835"/>
            <a:ext cx="12192000" cy="1554480"/>
          </a:xfrm>
          <a:prstGeom prst="rect">
            <a:avLst/>
          </a:prstGeom>
        </p:spPr>
      </p:pic>
      <p:pic>
        <p:nvPicPr>
          <p:cNvPr id="10" name="Graphic 9" descr="Meeting outline">
            <a:extLst>
              <a:ext uri="{FF2B5EF4-FFF2-40B4-BE49-F238E27FC236}">
                <a16:creationId xmlns:a16="http://schemas.microsoft.com/office/drawing/2014/main" id="{66ED6864-52C0-5932-0E2C-07B630E873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264" y="1453027"/>
            <a:ext cx="2915993" cy="2915993"/>
          </a:xfrm>
          <a:prstGeom prst="rect">
            <a:avLst/>
          </a:prstGeom>
        </p:spPr>
      </p:pic>
      <p:sp>
        <p:nvSpPr>
          <p:cNvPr id="11" name="TextBox 10">
            <a:extLst>
              <a:ext uri="{FF2B5EF4-FFF2-40B4-BE49-F238E27FC236}">
                <a16:creationId xmlns:a16="http://schemas.microsoft.com/office/drawing/2014/main" id="{DFB49BBA-A123-90DA-642F-4FAF22D079E0}"/>
              </a:ext>
            </a:extLst>
          </p:cNvPr>
          <p:cNvSpPr txBox="1"/>
          <p:nvPr/>
        </p:nvSpPr>
        <p:spPr>
          <a:xfrm>
            <a:off x="3640974" y="451408"/>
            <a:ext cx="7712825" cy="830997"/>
          </a:xfrm>
          <a:prstGeom prst="rect">
            <a:avLst/>
          </a:prstGeom>
          <a:noFill/>
        </p:spPr>
        <p:txBody>
          <a:bodyPr wrap="square" rtlCol="0">
            <a:spAutoFit/>
          </a:bodyPr>
          <a:lstStyle/>
          <a:p>
            <a:r>
              <a:rPr lang="en-GB" sz="2400" b="1" dirty="0">
                <a:solidFill>
                  <a:srgbClr val="0055A7"/>
                </a:solidFill>
              </a:rPr>
              <a:t>Explore all the post 16 options – consider preferred learning styles, motivation, pathways to jobs</a:t>
            </a:r>
          </a:p>
        </p:txBody>
      </p:sp>
      <p:sp>
        <p:nvSpPr>
          <p:cNvPr id="12" name="TextBox 11">
            <a:extLst>
              <a:ext uri="{FF2B5EF4-FFF2-40B4-BE49-F238E27FC236}">
                <a16:creationId xmlns:a16="http://schemas.microsoft.com/office/drawing/2014/main" id="{86E4F000-8505-2233-CB0D-B4FC509610BA}"/>
              </a:ext>
            </a:extLst>
          </p:cNvPr>
          <p:cNvSpPr txBox="1"/>
          <p:nvPr/>
        </p:nvSpPr>
        <p:spPr>
          <a:xfrm>
            <a:off x="3640973" y="1707475"/>
            <a:ext cx="7712825" cy="1200329"/>
          </a:xfrm>
          <a:prstGeom prst="rect">
            <a:avLst/>
          </a:prstGeom>
          <a:noFill/>
        </p:spPr>
        <p:txBody>
          <a:bodyPr wrap="square" rtlCol="0">
            <a:spAutoFit/>
          </a:bodyPr>
          <a:lstStyle/>
          <a:p>
            <a:r>
              <a:rPr lang="en-GB" sz="2400" b="1" dirty="0"/>
              <a:t>Interests and strengths – subjects, skills, behaviours *practise talking about themselves in a positive light! Add examples </a:t>
            </a:r>
          </a:p>
        </p:txBody>
      </p:sp>
      <p:sp>
        <p:nvSpPr>
          <p:cNvPr id="13" name="TextBox 12">
            <a:extLst>
              <a:ext uri="{FF2B5EF4-FFF2-40B4-BE49-F238E27FC236}">
                <a16:creationId xmlns:a16="http://schemas.microsoft.com/office/drawing/2014/main" id="{0D5D9233-9630-45F0-45DB-06F1E6416AB5}"/>
              </a:ext>
            </a:extLst>
          </p:cNvPr>
          <p:cNvSpPr txBox="1"/>
          <p:nvPr/>
        </p:nvSpPr>
        <p:spPr>
          <a:xfrm>
            <a:off x="3640973" y="3156563"/>
            <a:ext cx="7712825" cy="830997"/>
          </a:xfrm>
          <a:prstGeom prst="rect">
            <a:avLst/>
          </a:prstGeom>
          <a:noFill/>
        </p:spPr>
        <p:txBody>
          <a:bodyPr wrap="square" rtlCol="0">
            <a:spAutoFit/>
          </a:bodyPr>
          <a:lstStyle/>
          <a:p>
            <a:r>
              <a:rPr lang="en-GB" sz="2400" b="1" dirty="0">
                <a:solidFill>
                  <a:srgbClr val="0055A7"/>
                </a:solidFill>
              </a:rPr>
              <a:t>Ask about work experience and volunteering options – inside and outside of school </a:t>
            </a:r>
          </a:p>
        </p:txBody>
      </p:sp>
      <p:sp>
        <p:nvSpPr>
          <p:cNvPr id="14" name="TextBox 13">
            <a:extLst>
              <a:ext uri="{FF2B5EF4-FFF2-40B4-BE49-F238E27FC236}">
                <a16:creationId xmlns:a16="http://schemas.microsoft.com/office/drawing/2014/main" id="{20C5E762-16C8-3992-C721-7D9A3F4781AB}"/>
              </a:ext>
            </a:extLst>
          </p:cNvPr>
          <p:cNvSpPr txBox="1"/>
          <p:nvPr/>
        </p:nvSpPr>
        <p:spPr>
          <a:xfrm>
            <a:off x="3640973" y="4280224"/>
            <a:ext cx="7265323" cy="830997"/>
          </a:xfrm>
          <a:prstGeom prst="rect">
            <a:avLst/>
          </a:prstGeom>
          <a:noFill/>
        </p:spPr>
        <p:txBody>
          <a:bodyPr wrap="square" rtlCol="0">
            <a:spAutoFit/>
          </a:bodyPr>
          <a:lstStyle/>
          <a:p>
            <a:r>
              <a:rPr lang="en-GB" sz="2400" b="1" dirty="0"/>
              <a:t>Attend a wide range of open days – when the time is right</a:t>
            </a:r>
          </a:p>
        </p:txBody>
      </p:sp>
    </p:spTree>
    <p:extLst>
      <p:ext uri="{BB962C8B-B14F-4D97-AF65-F5344CB8AC3E}">
        <p14:creationId xmlns:p14="http://schemas.microsoft.com/office/powerpoint/2010/main" val="2876001987"/>
      </p:ext>
    </p:extLst>
  </p:cSld>
  <p:clrMapOvr>
    <a:masterClrMapping/>
  </p:clrMapOvr>
  <mc:AlternateContent xmlns:mc="http://schemas.openxmlformats.org/markup-compatibility/2006" xmlns:p14="http://schemas.microsoft.com/office/powerpoint/2010/main">
    <mc:Choice Requires="p14">
      <p:transition spd="slow" p14:dur="2000" advTm="28431"/>
    </mc:Choice>
    <mc:Fallback xmlns="">
      <p:transition spd="slow" advTm="284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35460-C637-53C2-63BE-7A9301E1F9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1999" cy="6858000"/>
          </a:xfrm>
          <a:prstGeom prst="rect">
            <a:avLst/>
          </a:prstGeom>
        </p:spPr>
      </p:pic>
    </p:spTree>
    <p:extLst>
      <p:ext uri="{BB962C8B-B14F-4D97-AF65-F5344CB8AC3E}">
        <p14:creationId xmlns:p14="http://schemas.microsoft.com/office/powerpoint/2010/main" val="89091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123290"/>
            <a:ext cx="10515600" cy="626724"/>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0" y="554804"/>
            <a:ext cx="10853791" cy="707886"/>
          </a:xfrm>
          <a:prstGeom prst="rect">
            <a:avLst/>
          </a:prstGeom>
          <a:noFill/>
        </p:spPr>
        <p:txBody>
          <a:bodyPr wrap="square" rtlCol="0">
            <a:spAutoFit/>
          </a:bodyPr>
          <a:lstStyle/>
          <a:p>
            <a:r>
              <a:rPr lang="en-GB" sz="4000" dirty="0"/>
              <a:t>                          </a:t>
            </a:r>
          </a:p>
        </p:txBody>
      </p:sp>
      <p:graphicFrame>
        <p:nvGraphicFramePr>
          <p:cNvPr id="4" name="Table 3">
            <a:extLst>
              <a:ext uri="{FF2B5EF4-FFF2-40B4-BE49-F238E27FC236}">
                <a16:creationId xmlns:a16="http://schemas.microsoft.com/office/drawing/2014/main" id="{2371EC35-EA52-8ED7-26E3-7E7348F52731}"/>
              </a:ext>
            </a:extLst>
          </p:cNvPr>
          <p:cNvGraphicFramePr>
            <a:graphicFrameLocks noGrp="1"/>
          </p:cNvGraphicFramePr>
          <p:nvPr>
            <p:extLst>
              <p:ext uri="{D42A27DB-BD31-4B8C-83A1-F6EECF244321}">
                <p14:modId xmlns:p14="http://schemas.microsoft.com/office/powerpoint/2010/main" val="691518761"/>
              </p:ext>
            </p:extLst>
          </p:nvPr>
        </p:nvGraphicFramePr>
        <p:xfrm>
          <a:off x="0" y="0"/>
          <a:ext cx="12192000" cy="5894888"/>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263300544"/>
                    </a:ext>
                  </a:extLst>
                </a:gridCol>
                <a:gridCol w="3048000">
                  <a:extLst>
                    <a:ext uri="{9D8B030D-6E8A-4147-A177-3AD203B41FA5}">
                      <a16:colId xmlns:a16="http://schemas.microsoft.com/office/drawing/2014/main" val="1809860054"/>
                    </a:ext>
                  </a:extLst>
                </a:gridCol>
                <a:gridCol w="3048000">
                  <a:extLst>
                    <a:ext uri="{9D8B030D-6E8A-4147-A177-3AD203B41FA5}">
                      <a16:colId xmlns:a16="http://schemas.microsoft.com/office/drawing/2014/main" val="334023283"/>
                    </a:ext>
                  </a:extLst>
                </a:gridCol>
                <a:gridCol w="3048000">
                  <a:extLst>
                    <a:ext uri="{9D8B030D-6E8A-4147-A177-3AD203B41FA5}">
                      <a16:colId xmlns:a16="http://schemas.microsoft.com/office/drawing/2014/main" val="691617206"/>
                    </a:ext>
                  </a:extLst>
                </a:gridCol>
              </a:tblGrid>
              <a:tr h="791598">
                <a:tc>
                  <a:txBody>
                    <a:bodyPr/>
                    <a:lstStyle/>
                    <a:p>
                      <a:pPr algn="ctr"/>
                      <a:r>
                        <a:rPr lang="en-GB" dirty="0"/>
                        <a:t>What is changing?</a:t>
                      </a:r>
                    </a:p>
                  </a:txBody>
                  <a:tcPr/>
                </a:tc>
                <a:tc>
                  <a:txBody>
                    <a:bodyPr/>
                    <a:lstStyle/>
                    <a:p>
                      <a:pPr algn="ctr"/>
                      <a:r>
                        <a:rPr lang="en-GB" dirty="0"/>
                        <a:t>How can it affect jobs?</a:t>
                      </a:r>
                    </a:p>
                  </a:txBody>
                  <a:tcPr/>
                </a:tc>
                <a:tc>
                  <a:txBody>
                    <a:bodyPr/>
                    <a:lstStyle/>
                    <a:p>
                      <a:pPr algn="ctr"/>
                      <a:r>
                        <a:rPr lang="en-GB" dirty="0"/>
                        <a:t>Impact</a:t>
                      </a:r>
                    </a:p>
                  </a:txBody>
                  <a:tcPr/>
                </a:tc>
                <a:tc>
                  <a:txBody>
                    <a:bodyPr/>
                    <a:lstStyle/>
                    <a:p>
                      <a:pPr algn="ctr"/>
                      <a:r>
                        <a:rPr lang="en-GB" dirty="0"/>
                        <a:t>Which job areas will be important?</a:t>
                      </a:r>
                    </a:p>
                  </a:txBody>
                  <a:tcPr/>
                </a:tc>
                <a:extLst>
                  <a:ext uri="{0D108BD9-81ED-4DB2-BD59-A6C34878D82A}">
                    <a16:rowId xmlns:a16="http://schemas.microsoft.com/office/drawing/2014/main" val="2000729237"/>
                  </a:ext>
                </a:extLst>
              </a:tr>
              <a:tr h="791598">
                <a:tc>
                  <a:txBody>
                    <a:bodyPr/>
                    <a:lstStyle/>
                    <a:p>
                      <a:r>
                        <a:rPr lang="en-GB" dirty="0"/>
                        <a:t>New technology is being developed all the time</a:t>
                      </a:r>
                    </a:p>
                  </a:txBody>
                  <a:tcPr/>
                </a:tc>
                <a:tc>
                  <a:txBody>
                    <a:bodyPr/>
                    <a:lstStyle/>
                    <a:p>
                      <a:r>
                        <a:rPr lang="en-GB" dirty="0"/>
                        <a:t>Loss of some traditional jobs</a:t>
                      </a:r>
                    </a:p>
                  </a:txBody>
                  <a:tcPr/>
                </a:tc>
                <a:tc>
                  <a:txBody>
                    <a:bodyPr/>
                    <a:lstStyle/>
                    <a:p>
                      <a:r>
                        <a:rPr lang="en-GB" dirty="0"/>
                        <a:t>Change in skills needed</a:t>
                      </a:r>
                    </a:p>
                  </a:txBody>
                  <a:tcPr/>
                </a:tc>
                <a:tc>
                  <a:txBody>
                    <a:bodyPr/>
                    <a:lstStyle/>
                    <a:p>
                      <a:r>
                        <a:rPr lang="en-GB" dirty="0"/>
                        <a:t>Electronics, Robotics, Cyber Security &amp; Data Science</a:t>
                      </a:r>
                    </a:p>
                  </a:txBody>
                  <a:tcPr/>
                </a:tc>
                <a:extLst>
                  <a:ext uri="{0D108BD9-81ED-4DB2-BD59-A6C34878D82A}">
                    <a16:rowId xmlns:a16="http://schemas.microsoft.com/office/drawing/2014/main" val="3227555146"/>
                  </a:ext>
                </a:extLst>
              </a:tr>
              <a:tr h="776894">
                <a:tc>
                  <a:txBody>
                    <a:bodyPr/>
                    <a:lstStyle/>
                    <a:p>
                      <a:r>
                        <a:rPr lang="en-GB" dirty="0"/>
                        <a:t>People are living longer</a:t>
                      </a:r>
                    </a:p>
                  </a:txBody>
                  <a:tcPr/>
                </a:tc>
                <a:tc>
                  <a:txBody>
                    <a:bodyPr/>
                    <a:lstStyle/>
                    <a:p>
                      <a:r>
                        <a:rPr lang="en-GB" dirty="0"/>
                        <a:t>More support needed for people</a:t>
                      </a:r>
                    </a:p>
                  </a:txBody>
                  <a:tcPr/>
                </a:tc>
                <a:tc>
                  <a:txBody>
                    <a:bodyPr/>
                    <a:lstStyle/>
                    <a:p>
                      <a:r>
                        <a:rPr lang="en-GB" dirty="0"/>
                        <a:t>Large demand for health and social care</a:t>
                      </a:r>
                    </a:p>
                  </a:txBody>
                  <a:tcPr/>
                </a:tc>
                <a:tc>
                  <a:txBody>
                    <a:bodyPr/>
                    <a:lstStyle/>
                    <a:p>
                      <a:r>
                        <a:rPr lang="en-GB" dirty="0"/>
                        <a:t>Health Care, Social Care, Life Sciences, Pharmacology</a:t>
                      </a:r>
                    </a:p>
                  </a:txBody>
                  <a:tcPr/>
                </a:tc>
                <a:extLst>
                  <a:ext uri="{0D108BD9-81ED-4DB2-BD59-A6C34878D82A}">
                    <a16:rowId xmlns:a16="http://schemas.microsoft.com/office/drawing/2014/main" val="2231633765"/>
                  </a:ext>
                </a:extLst>
              </a:tr>
              <a:tr h="887828">
                <a:tc>
                  <a:txBody>
                    <a:bodyPr/>
                    <a:lstStyle/>
                    <a:p>
                      <a:r>
                        <a:rPr lang="en-GB" dirty="0"/>
                        <a:t>Pace of change is speeding up</a:t>
                      </a:r>
                    </a:p>
                  </a:txBody>
                  <a:tcPr/>
                </a:tc>
                <a:tc>
                  <a:txBody>
                    <a:bodyPr/>
                    <a:lstStyle/>
                    <a:p>
                      <a:r>
                        <a:rPr lang="en-GB" dirty="0"/>
                        <a:t>New skills need to be learnt quickly</a:t>
                      </a:r>
                    </a:p>
                  </a:txBody>
                  <a:tcPr/>
                </a:tc>
                <a:tc>
                  <a:txBody>
                    <a:bodyPr/>
                    <a:lstStyle/>
                    <a:p>
                      <a:r>
                        <a:rPr lang="en-GB" dirty="0"/>
                        <a:t>Exciting new opportunities, AI and new technology</a:t>
                      </a:r>
                    </a:p>
                  </a:txBody>
                  <a:tcPr/>
                </a:tc>
                <a:tc>
                  <a:txBody>
                    <a:bodyPr/>
                    <a:lstStyle/>
                    <a:p>
                      <a:r>
                        <a:rPr lang="en-GB" dirty="0"/>
                        <a:t>Innovation is desperately needed – flexibility, problem solving</a:t>
                      </a:r>
                    </a:p>
                  </a:txBody>
                  <a:tcPr/>
                </a:tc>
                <a:extLst>
                  <a:ext uri="{0D108BD9-81ED-4DB2-BD59-A6C34878D82A}">
                    <a16:rowId xmlns:a16="http://schemas.microsoft.com/office/drawing/2014/main" val="1371874385"/>
                  </a:ext>
                </a:extLst>
              </a:tr>
              <a:tr h="887828">
                <a:tc>
                  <a:txBody>
                    <a:bodyPr/>
                    <a:lstStyle/>
                    <a:p>
                      <a:r>
                        <a:rPr lang="en-GB" dirty="0"/>
                        <a:t>The skills around the world are improving</a:t>
                      </a:r>
                    </a:p>
                  </a:txBody>
                  <a:tcPr/>
                </a:tc>
                <a:tc>
                  <a:txBody>
                    <a:bodyPr/>
                    <a:lstStyle/>
                    <a:p>
                      <a:r>
                        <a:rPr lang="en-GB" dirty="0"/>
                        <a:t>More competition</a:t>
                      </a:r>
                    </a:p>
                  </a:txBody>
                  <a:tcPr/>
                </a:tc>
                <a:tc>
                  <a:txBody>
                    <a:bodyPr/>
                    <a:lstStyle/>
                    <a:p>
                      <a:r>
                        <a:rPr lang="en-GB" dirty="0"/>
                        <a:t>IT enables people to be delivering work here from other countries</a:t>
                      </a:r>
                    </a:p>
                  </a:txBody>
                  <a:tcPr/>
                </a:tc>
                <a:tc>
                  <a:txBody>
                    <a:bodyPr/>
                    <a:lstStyle/>
                    <a:p>
                      <a:r>
                        <a:rPr lang="en-GB" dirty="0"/>
                        <a:t>Education, Science, Engineering, Creative and Media, Finance</a:t>
                      </a:r>
                    </a:p>
                  </a:txBody>
                  <a:tcPr/>
                </a:tc>
                <a:extLst>
                  <a:ext uri="{0D108BD9-81ED-4DB2-BD59-A6C34878D82A}">
                    <a16:rowId xmlns:a16="http://schemas.microsoft.com/office/drawing/2014/main" val="425970582"/>
                  </a:ext>
                </a:extLst>
              </a:tr>
              <a:tr h="887828">
                <a:tc>
                  <a:txBody>
                    <a:bodyPr/>
                    <a:lstStyle/>
                    <a:p>
                      <a:r>
                        <a:rPr lang="en-GB" dirty="0"/>
                        <a:t>Environmental awareness is growing</a:t>
                      </a:r>
                    </a:p>
                  </a:txBody>
                  <a:tcPr/>
                </a:tc>
                <a:tc>
                  <a:txBody>
                    <a:bodyPr/>
                    <a:lstStyle/>
                    <a:p>
                      <a:r>
                        <a:rPr lang="en-GB" dirty="0"/>
                        <a:t>Research and development on energy saving</a:t>
                      </a:r>
                    </a:p>
                  </a:txBody>
                  <a:tcPr/>
                </a:tc>
                <a:tc>
                  <a:txBody>
                    <a:bodyPr/>
                    <a:lstStyle/>
                    <a:p>
                      <a:r>
                        <a:rPr lang="en-GB" dirty="0"/>
                        <a:t>Wide variety of roles in all sectors, skilled engineers and mechanics</a:t>
                      </a:r>
                    </a:p>
                  </a:txBody>
                  <a:tcPr/>
                </a:tc>
                <a:tc>
                  <a:txBody>
                    <a:bodyPr/>
                    <a:lstStyle/>
                    <a:p>
                      <a:r>
                        <a:rPr lang="en-GB" dirty="0"/>
                        <a:t>Engineering, Chemical Processing, Energy &amp; Utilities</a:t>
                      </a:r>
                    </a:p>
                  </a:txBody>
                  <a:tcPr/>
                </a:tc>
                <a:extLst>
                  <a:ext uri="{0D108BD9-81ED-4DB2-BD59-A6C34878D82A}">
                    <a16:rowId xmlns:a16="http://schemas.microsoft.com/office/drawing/2014/main" val="704212330"/>
                  </a:ext>
                </a:extLst>
              </a:tr>
              <a:tr h="791598">
                <a:tc>
                  <a:txBody>
                    <a:bodyPr/>
                    <a:lstStyle/>
                    <a:p>
                      <a:r>
                        <a:rPr lang="en-GB" dirty="0"/>
                        <a:t>Increase in well-being and leisure</a:t>
                      </a:r>
                    </a:p>
                  </a:txBody>
                  <a:tcPr/>
                </a:tc>
                <a:tc>
                  <a:txBody>
                    <a:bodyPr/>
                    <a:lstStyle/>
                    <a:p>
                      <a:r>
                        <a:rPr lang="en-GB" dirty="0"/>
                        <a:t>Demand for catering, health and fitness and gaming</a:t>
                      </a:r>
                    </a:p>
                  </a:txBody>
                  <a:tcPr/>
                </a:tc>
                <a:tc>
                  <a:txBody>
                    <a:bodyPr/>
                    <a:lstStyle/>
                    <a:p>
                      <a:r>
                        <a:rPr lang="en-GB" dirty="0"/>
                        <a:t>Growth in tourism, spa facilities &amp; fitness</a:t>
                      </a:r>
                    </a:p>
                  </a:txBody>
                  <a:tcPr/>
                </a:tc>
                <a:tc>
                  <a:txBody>
                    <a:bodyPr/>
                    <a:lstStyle/>
                    <a:p>
                      <a:r>
                        <a:rPr lang="en-GB" dirty="0"/>
                        <a:t>Health &amp; Beauty, Sport and Leisure, Hospitality</a:t>
                      </a:r>
                    </a:p>
                  </a:txBody>
                  <a:tcPr/>
                </a:tc>
                <a:extLst>
                  <a:ext uri="{0D108BD9-81ED-4DB2-BD59-A6C34878D82A}">
                    <a16:rowId xmlns:a16="http://schemas.microsoft.com/office/drawing/2014/main" val="208805041"/>
                  </a:ext>
                </a:extLst>
              </a:tr>
            </a:tbl>
          </a:graphicData>
        </a:graphic>
      </p:graphicFrame>
      <p:pic>
        <p:nvPicPr>
          <p:cNvPr id="13" name="Graphic 12" descr="Robot Hand with solid fill">
            <a:extLst>
              <a:ext uri="{FF2B5EF4-FFF2-40B4-BE49-F238E27FC236}">
                <a16:creationId xmlns:a16="http://schemas.microsoft.com/office/drawing/2014/main" id="{606038E1-E402-C8C3-3588-8AA7FC6623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9228" y="990173"/>
            <a:ext cx="629292" cy="629292"/>
          </a:xfrm>
          <a:prstGeom prst="rect">
            <a:avLst/>
          </a:prstGeom>
        </p:spPr>
      </p:pic>
      <p:pic>
        <p:nvPicPr>
          <p:cNvPr id="15" name="Graphic 14" descr="Yoga with solid fill">
            <a:extLst>
              <a:ext uri="{FF2B5EF4-FFF2-40B4-BE49-F238E27FC236}">
                <a16:creationId xmlns:a16="http://schemas.microsoft.com/office/drawing/2014/main" id="{85AA76F7-90F5-360E-7FC3-C89A574B33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0589" y="1619465"/>
            <a:ext cx="707204" cy="707204"/>
          </a:xfrm>
          <a:prstGeom prst="rect">
            <a:avLst/>
          </a:prstGeom>
        </p:spPr>
      </p:pic>
      <p:pic>
        <p:nvPicPr>
          <p:cNvPr id="17" name="Graphic 16" descr="Fast Forward with solid fill">
            <a:extLst>
              <a:ext uri="{FF2B5EF4-FFF2-40B4-BE49-F238E27FC236}">
                <a16:creationId xmlns:a16="http://schemas.microsoft.com/office/drawing/2014/main" id="{44345D78-2FAD-5893-CFC6-EFA28DA9F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6140" y="2632796"/>
            <a:ext cx="629293" cy="629293"/>
          </a:xfrm>
          <a:prstGeom prst="rect">
            <a:avLst/>
          </a:prstGeom>
        </p:spPr>
      </p:pic>
      <p:pic>
        <p:nvPicPr>
          <p:cNvPr id="19" name="Graphic 18" descr="Earth globe: Africa and Europe with solid fill">
            <a:extLst>
              <a:ext uri="{FF2B5EF4-FFF2-40B4-BE49-F238E27FC236}">
                <a16:creationId xmlns:a16="http://schemas.microsoft.com/office/drawing/2014/main" id="{7ACFF05A-9673-ED5D-5169-DF89850DC5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48500" y="3538436"/>
            <a:ext cx="629293" cy="629293"/>
          </a:xfrm>
          <a:prstGeom prst="rect">
            <a:avLst/>
          </a:prstGeom>
        </p:spPr>
      </p:pic>
      <p:pic>
        <p:nvPicPr>
          <p:cNvPr id="21" name="Graphic 20" descr="Sustainability with solid fill">
            <a:extLst>
              <a:ext uri="{FF2B5EF4-FFF2-40B4-BE49-F238E27FC236}">
                <a16:creationId xmlns:a16="http://schemas.microsoft.com/office/drawing/2014/main" id="{4DB360A5-775B-905A-CF2E-00D9A0C507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0786" y="4710512"/>
            <a:ext cx="629293" cy="629293"/>
          </a:xfrm>
          <a:prstGeom prst="rect">
            <a:avLst/>
          </a:prstGeom>
        </p:spPr>
      </p:pic>
      <p:pic>
        <p:nvPicPr>
          <p:cNvPr id="23" name="Graphic 22" descr="Food Safety with solid fill">
            <a:extLst>
              <a:ext uri="{FF2B5EF4-FFF2-40B4-BE49-F238E27FC236}">
                <a16:creationId xmlns:a16="http://schemas.microsoft.com/office/drawing/2014/main" id="{A8CF0DFE-28B4-56A4-1381-E75470EA7C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34546" y="5387476"/>
            <a:ext cx="457200" cy="457200"/>
          </a:xfrm>
          <a:prstGeom prst="rect">
            <a:avLst/>
          </a:prstGeom>
        </p:spPr>
      </p:pic>
      <p:sp>
        <p:nvSpPr>
          <p:cNvPr id="6" name="Arrow: Right 5">
            <a:extLst>
              <a:ext uri="{FF2B5EF4-FFF2-40B4-BE49-F238E27FC236}">
                <a16:creationId xmlns:a16="http://schemas.microsoft.com/office/drawing/2014/main" id="{0654FABD-20D6-D2F3-311E-78C2AD650ABB}"/>
              </a:ext>
            </a:extLst>
          </p:cNvPr>
          <p:cNvSpPr/>
          <p:nvPr/>
        </p:nvSpPr>
        <p:spPr>
          <a:xfrm>
            <a:off x="2488589" y="24935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D30C4375-074D-8D95-61EE-7872BB056A0C}"/>
              </a:ext>
            </a:extLst>
          </p:cNvPr>
          <p:cNvSpPr/>
          <p:nvPr/>
        </p:nvSpPr>
        <p:spPr>
          <a:xfrm>
            <a:off x="5606796" y="19574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4CF42CC-8597-7B43-4EBE-4E4F1000F8BC}"/>
              </a:ext>
            </a:extLst>
          </p:cNvPr>
          <p:cNvSpPr/>
          <p:nvPr/>
        </p:nvSpPr>
        <p:spPr>
          <a:xfrm>
            <a:off x="8570786" y="21347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760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Look at Leicester and Leicestershire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5" name="TextBox 4">
            <a:extLst>
              <a:ext uri="{FF2B5EF4-FFF2-40B4-BE49-F238E27FC236}">
                <a16:creationId xmlns:a16="http://schemas.microsoft.com/office/drawing/2014/main" id="{0329BCE3-6C79-ACE2-9753-C67AEC35EA93}"/>
              </a:ext>
            </a:extLst>
          </p:cNvPr>
          <p:cNvSpPr txBox="1"/>
          <p:nvPr/>
        </p:nvSpPr>
        <p:spPr>
          <a:xfrm>
            <a:off x="838201" y="554804"/>
            <a:ext cx="7381126" cy="707886"/>
          </a:xfrm>
          <a:prstGeom prst="rect">
            <a:avLst/>
          </a:prstGeom>
          <a:noFill/>
        </p:spPr>
        <p:txBody>
          <a:bodyPr wrap="square" rtlCol="0">
            <a:spAutoFit/>
          </a:bodyPr>
          <a:lstStyle/>
          <a:p>
            <a:pPr algn="ctr"/>
            <a:r>
              <a:rPr lang="en-GB" sz="4000" dirty="0"/>
              <a:t>                                 </a:t>
            </a:r>
          </a:p>
        </p:txBody>
      </p:sp>
      <p:pic>
        <p:nvPicPr>
          <p:cNvPr id="12" name="Graphic 11" descr="Eyes with solid fill">
            <a:extLst>
              <a:ext uri="{FF2B5EF4-FFF2-40B4-BE49-F238E27FC236}">
                <a16:creationId xmlns:a16="http://schemas.microsoft.com/office/drawing/2014/main" id="{8FCA4693-A081-E2FB-048B-D4ACC9F14D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9327" y="179431"/>
            <a:ext cx="1696949" cy="1696949"/>
          </a:xfrm>
          <a:prstGeom prst="rect">
            <a:avLst/>
          </a:prstGeom>
        </p:spPr>
      </p:pic>
      <p:pic>
        <p:nvPicPr>
          <p:cNvPr id="14" name="Picture 13">
            <a:extLst>
              <a:ext uri="{FF2B5EF4-FFF2-40B4-BE49-F238E27FC236}">
                <a16:creationId xmlns:a16="http://schemas.microsoft.com/office/drawing/2014/main" id="{EAC94912-E051-43FA-3600-A3338F94CF02}"/>
              </a:ext>
            </a:extLst>
          </p:cNvPr>
          <p:cNvPicPr>
            <a:picLocks noChangeAspect="1"/>
          </p:cNvPicPr>
          <p:nvPr/>
        </p:nvPicPr>
        <p:blipFill>
          <a:blip r:embed="rId6"/>
          <a:stretch>
            <a:fillRect/>
          </a:stretch>
        </p:blipFill>
        <p:spPr>
          <a:xfrm>
            <a:off x="838199" y="1611608"/>
            <a:ext cx="1790700" cy="2095500"/>
          </a:xfrm>
          <a:prstGeom prst="rect">
            <a:avLst/>
          </a:prstGeom>
        </p:spPr>
      </p:pic>
      <p:pic>
        <p:nvPicPr>
          <p:cNvPr id="16" name="Picture 15">
            <a:extLst>
              <a:ext uri="{FF2B5EF4-FFF2-40B4-BE49-F238E27FC236}">
                <a16:creationId xmlns:a16="http://schemas.microsoft.com/office/drawing/2014/main" id="{4A44A52A-F4FD-6372-226B-3C82AB1E3CDC}"/>
              </a:ext>
            </a:extLst>
          </p:cNvPr>
          <p:cNvPicPr>
            <a:picLocks noChangeAspect="1"/>
          </p:cNvPicPr>
          <p:nvPr/>
        </p:nvPicPr>
        <p:blipFill>
          <a:blip r:embed="rId7"/>
          <a:stretch>
            <a:fillRect/>
          </a:stretch>
        </p:blipFill>
        <p:spPr>
          <a:xfrm>
            <a:off x="10046735" y="3421719"/>
            <a:ext cx="1790700" cy="1929416"/>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957617" y="1321357"/>
            <a:ext cx="5539967" cy="1477328"/>
          </a:xfrm>
          <a:prstGeom prst="rect">
            <a:avLst/>
          </a:prstGeom>
          <a:noFill/>
        </p:spPr>
        <p:txBody>
          <a:bodyPr wrap="square" rtlCol="0">
            <a:spAutoFit/>
          </a:bodyPr>
          <a:lstStyle/>
          <a:p>
            <a:r>
              <a:rPr lang="en-GB" b="1" dirty="0">
                <a:solidFill>
                  <a:schemeClr val="accent1">
                    <a:lumMod val="50000"/>
                  </a:schemeClr>
                </a:solidFill>
              </a:rPr>
              <a:t>Why work for a smaller business? – Input valued / more variety / quick progression / more contact with senior managers – greater impact</a:t>
            </a:r>
          </a:p>
          <a:p>
            <a:endParaRPr lang="en-GB" b="1" dirty="0">
              <a:solidFill>
                <a:schemeClr val="accent1">
                  <a:lumMod val="50000"/>
                </a:schemeClr>
              </a:solidFill>
            </a:endParaRPr>
          </a:p>
          <a:p>
            <a:endParaRPr lang="en-GB" b="1" dirty="0">
              <a:solidFill>
                <a:schemeClr val="accent1">
                  <a:lumMod val="50000"/>
                </a:schemeClr>
              </a:solidFill>
            </a:endParaRPr>
          </a:p>
        </p:txBody>
      </p:sp>
      <p:sp>
        <p:nvSpPr>
          <p:cNvPr id="18" name="TextBox 17">
            <a:extLst>
              <a:ext uri="{FF2B5EF4-FFF2-40B4-BE49-F238E27FC236}">
                <a16:creationId xmlns:a16="http://schemas.microsoft.com/office/drawing/2014/main" id="{FEB2E3FB-8CB3-EA6C-68D6-43ED3D00FB2D}"/>
              </a:ext>
            </a:extLst>
          </p:cNvPr>
          <p:cNvSpPr txBox="1"/>
          <p:nvPr/>
        </p:nvSpPr>
        <p:spPr>
          <a:xfrm>
            <a:off x="2820459" y="2339145"/>
            <a:ext cx="6760396" cy="2831544"/>
          </a:xfrm>
          <a:prstGeom prst="rect">
            <a:avLst/>
          </a:prstGeom>
          <a:noFill/>
        </p:spPr>
        <p:txBody>
          <a:bodyPr wrap="square" rtlCol="0">
            <a:spAutoFit/>
          </a:bodyPr>
          <a:lstStyle/>
          <a:p>
            <a:r>
              <a:rPr lang="en-GB" sz="2400" b="1" dirty="0"/>
              <a:t>Employers locally say…</a:t>
            </a:r>
          </a:p>
          <a:p>
            <a:pPr marL="285750" indent="-285750">
              <a:buFont typeface="Arial" panose="020B0604020202020204" pitchFamily="34" charset="0"/>
              <a:buChar char="•"/>
            </a:pPr>
            <a:r>
              <a:rPr lang="en-GB" dirty="0">
                <a:solidFill>
                  <a:srgbClr val="CC0066"/>
                </a:solidFill>
              </a:rPr>
              <a:t>Value young people with </a:t>
            </a:r>
            <a:r>
              <a:rPr lang="en-GB" sz="2000" b="1" dirty="0">
                <a:solidFill>
                  <a:srgbClr val="CC0066"/>
                </a:solidFill>
              </a:rPr>
              <a:t>good communication skills &amp; strong work ethics</a:t>
            </a:r>
          </a:p>
          <a:p>
            <a:pPr marL="285750" indent="-285750">
              <a:buFont typeface="Arial" panose="020B0604020202020204" pitchFamily="34" charset="0"/>
              <a:buChar char="•"/>
            </a:pPr>
            <a:r>
              <a:rPr lang="en-GB" dirty="0">
                <a:solidFill>
                  <a:srgbClr val="CC0066"/>
                </a:solidFill>
              </a:rPr>
              <a:t>Useful skills include </a:t>
            </a:r>
            <a:r>
              <a:rPr lang="en-GB" sz="2000" b="1" dirty="0">
                <a:solidFill>
                  <a:srgbClr val="CC0066"/>
                </a:solidFill>
              </a:rPr>
              <a:t>digital, problem solving, adaptability </a:t>
            </a:r>
          </a:p>
          <a:p>
            <a:pPr marL="285750" indent="-285750">
              <a:buFont typeface="Arial" panose="020B0604020202020204" pitchFamily="34" charset="0"/>
              <a:buChar char="•"/>
            </a:pPr>
            <a:r>
              <a:rPr lang="en-GB" dirty="0">
                <a:solidFill>
                  <a:srgbClr val="CC0066"/>
                </a:solidFill>
              </a:rPr>
              <a:t>Be open to </a:t>
            </a:r>
            <a:r>
              <a:rPr lang="en-GB" sz="2000" b="1" dirty="0">
                <a:solidFill>
                  <a:srgbClr val="CC0066"/>
                </a:solidFill>
              </a:rPr>
              <a:t>different sectors</a:t>
            </a:r>
            <a:r>
              <a:rPr lang="en-GB" dirty="0">
                <a:solidFill>
                  <a:srgbClr val="CC0066"/>
                </a:solidFill>
              </a:rPr>
              <a:t>, there are a range of opportunities in most sectors</a:t>
            </a:r>
          </a:p>
          <a:p>
            <a:pPr marL="285750" indent="-285750">
              <a:buFont typeface="Arial" panose="020B0604020202020204" pitchFamily="34" charset="0"/>
              <a:buChar char="•"/>
            </a:pPr>
            <a:r>
              <a:rPr lang="en-GB" dirty="0">
                <a:solidFill>
                  <a:srgbClr val="CC0066"/>
                </a:solidFill>
              </a:rPr>
              <a:t>Ideally 5 good GCSE results including English, Maths &amp; Science – </a:t>
            </a:r>
            <a:r>
              <a:rPr lang="en-GB" b="1" dirty="0">
                <a:solidFill>
                  <a:srgbClr val="CC0066"/>
                </a:solidFill>
              </a:rPr>
              <a:t>strengthened with skills and personality!</a:t>
            </a:r>
          </a:p>
          <a:p>
            <a:pPr marL="342900" indent="-342900">
              <a:buFont typeface="Arial" panose="020B0604020202020204" pitchFamily="34" charset="0"/>
              <a:buChar char="•"/>
            </a:pPr>
            <a:r>
              <a:rPr lang="en-GB" sz="2000" b="1" dirty="0">
                <a:solidFill>
                  <a:srgbClr val="CC0066"/>
                </a:solidFill>
              </a:rPr>
              <a:t>Work experience or voluntary experience is valued</a:t>
            </a:r>
          </a:p>
        </p:txBody>
      </p:sp>
      <p:pic>
        <p:nvPicPr>
          <p:cNvPr id="20" name="Graphic 19" descr="Dance steps with solid fill">
            <a:extLst>
              <a:ext uri="{FF2B5EF4-FFF2-40B4-BE49-F238E27FC236}">
                <a16:creationId xmlns:a16="http://schemas.microsoft.com/office/drawing/2014/main" id="{E4418405-1AEC-3AAD-659E-74529DB0F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445" y="4221416"/>
            <a:ext cx="914400" cy="914400"/>
          </a:xfrm>
          <a:prstGeom prst="rect">
            <a:avLst/>
          </a:prstGeom>
        </p:spPr>
      </p:pic>
    </p:spTree>
    <p:extLst>
      <p:ext uri="{BB962C8B-B14F-4D97-AF65-F5344CB8AC3E}">
        <p14:creationId xmlns:p14="http://schemas.microsoft.com/office/powerpoint/2010/main" val="184028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4720119"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Health &amp; Social Care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pic>
        <p:nvPicPr>
          <p:cNvPr id="6" name="Graphic 5" descr="Heart with pulse with solid fill">
            <a:extLst>
              <a:ext uri="{FF2B5EF4-FFF2-40B4-BE49-F238E27FC236}">
                <a16:creationId xmlns:a16="http://schemas.microsoft.com/office/drawing/2014/main" id="{CECEC0CA-282C-2AE9-F671-7D2AA53D5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2368" y="0"/>
            <a:ext cx="2198670" cy="2198670"/>
          </a:xfrm>
          <a:prstGeom prst="rect">
            <a:avLst/>
          </a:prstGeom>
        </p:spPr>
      </p:pic>
      <p:sp>
        <p:nvSpPr>
          <p:cNvPr id="7" name="TextBox 6">
            <a:extLst>
              <a:ext uri="{FF2B5EF4-FFF2-40B4-BE49-F238E27FC236}">
                <a16:creationId xmlns:a16="http://schemas.microsoft.com/office/drawing/2014/main" id="{724CDBD3-F79A-87CC-72E1-254137940A53}"/>
              </a:ext>
            </a:extLst>
          </p:cNvPr>
          <p:cNvSpPr txBox="1"/>
          <p:nvPr/>
        </p:nvSpPr>
        <p:spPr>
          <a:xfrm>
            <a:off x="7654247" y="976045"/>
            <a:ext cx="2455524" cy="1477328"/>
          </a:xfrm>
          <a:prstGeom prst="rect">
            <a:avLst/>
          </a:prstGeom>
          <a:noFill/>
        </p:spPr>
        <p:txBody>
          <a:bodyPr wrap="square" rtlCol="0">
            <a:spAutoFit/>
          </a:bodyPr>
          <a:lstStyle/>
          <a:p>
            <a:r>
              <a:rPr lang="en-GB" dirty="0"/>
              <a:t>Useful subjects: Maths, English, Science, ICT, Psychology, Sociology</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86427" y="957124"/>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3277456" y="5123206"/>
            <a:ext cx="8753582" cy="369332"/>
          </a:xfrm>
          <a:prstGeom prst="rect">
            <a:avLst/>
          </a:prstGeom>
          <a:noFill/>
        </p:spPr>
        <p:txBody>
          <a:bodyPr wrap="square" rtlCol="0">
            <a:spAutoFit/>
          </a:bodyPr>
          <a:lstStyle/>
          <a:p>
            <a:r>
              <a:rPr lang="en-GB" b="1" dirty="0">
                <a:solidFill>
                  <a:schemeClr val="accent1"/>
                </a:solidFill>
              </a:rPr>
              <a:t>Pathways</a:t>
            </a:r>
            <a:r>
              <a:rPr lang="en-GB" dirty="0"/>
              <a:t> – GCSE, T-Levels / Apprenticeships / A-Levels / Degree</a:t>
            </a:r>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32368" y="4659331"/>
            <a:ext cx="914400" cy="914400"/>
          </a:xfrm>
          <a:prstGeom prst="rect">
            <a:avLst/>
          </a:prstGeom>
        </p:spPr>
      </p:pic>
      <p:graphicFrame>
        <p:nvGraphicFramePr>
          <p:cNvPr id="19" name="TextBox 9">
            <a:extLst>
              <a:ext uri="{FF2B5EF4-FFF2-40B4-BE49-F238E27FC236}">
                <a16:creationId xmlns:a16="http://schemas.microsoft.com/office/drawing/2014/main" id="{81A8227F-283A-EC7E-29F3-31DCBD464825}"/>
              </a:ext>
            </a:extLst>
          </p:cNvPr>
          <p:cNvGraphicFramePr/>
          <p:nvPr>
            <p:extLst>
              <p:ext uri="{D42A27DB-BD31-4B8C-83A1-F6EECF244321}">
                <p14:modId xmlns:p14="http://schemas.microsoft.com/office/powerpoint/2010/main" val="894056886"/>
              </p:ext>
            </p:extLst>
          </p:nvPr>
        </p:nvGraphicFramePr>
        <p:xfrm>
          <a:off x="435430" y="1871524"/>
          <a:ext cx="11102450" cy="30368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6405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838200" y="365125"/>
            <a:ext cx="4720119"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Health &amp; Social Care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3535778" y="1655670"/>
            <a:ext cx="5712432" cy="369332"/>
          </a:xfrm>
          <a:prstGeom prst="rect">
            <a:avLst/>
          </a:prstGeom>
          <a:noFill/>
        </p:spPr>
        <p:txBody>
          <a:bodyPr wrap="square" rtlCol="0">
            <a:spAutoFit/>
          </a:bodyPr>
          <a:lstStyle/>
          <a:p>
            <a:r>
              <a:rPr lang="en-GB">
                <a:hlinkClick r:id="rId4"/>
              </a:rPr>
              <a:t>Inspired to Care – Your journey to a career in social care</a:t>
            </a:r>
            <a:endParaRPr lang="en-GB" b="1" dirty="0">
              <a:solidFill>
                <a:schemeClr val="accent1">
                  <a:lumMod val="50000"/>
                </a:schemeClr>
              </a:solidFill>
            </a:endParaRPr>
          </a:p>
        </p:txBody>
      </p:sp>
      <p:pic>
        <p:nvPicPr>
          <p:cNvPr id="6" name="Graphic 5" descr="Heart with pulse with solid fill">
            <a:extLst>
              <a:ext uri="{FF2B5EF4-FFF2-40B4-BE49-F238E27FC236}">
                <a16:creationId xmlns:a16="http://schemas.microsoft.com/office/drawing/2014/main" id="{CECEC0CA-282C-2AE9-F671-7D2AA53D56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2368" y="0"/>
            <a:ext cx="2198670" cy="2198670"/>
          </a:xfrm>
          <a:prstGeom prst="rect">
            <a:avLst/>
          </a:prstGeom>
        </p:spPr>
      </p:pic>
      <p:sp>
        <p:nvSpPr>
          <p:cNvPr id="7" name="TextBox 6">
            <a:extLst>
              <a:ext uri="{FF2B5EF4-FFF2-40B4-BE49-F238E27FC236}">
                <a16:creationId xmlns:a16="http://schemas.microsoft.com/office/drawing/2014/main" id="{724CDBD3-F79A-87CC-72E1-254137940A53}"/>
              </a:ext>
            </a:extLst>
          </p:cNvPr>
          <p:cNvSpPr txBox="1"/>
          <p:nvPr/>
        </p:nvSpPr>
        <p:spPr>
          <a:xfrm>
            <a:off x="7654247" y="976045"/>
            <a:ext cx="2455524" cy="646331"/>
          </a:xfrm>
          <a:prstGeom prst="rect">
            <a:avLst/>
          </a:prstGeom>
          <a:noFill/>
        </p:spPr>
        <p:txBody>
          <a:bodyPr wrap="square" rtlCol="0">
            <a:spAutoFit/>
          </a:bodyPr>
          <a:lstStyle/>
          <a:p>
            <a:endParaRPr lang="en-GB" dirty="0"/>
          </a:p>
          <a:p>
            <a:endParaRPr lang="en-GB" dirty="0"/>
          </a:p>
        </p:txBody>
      </p:sp>
      <p:pic>
        <p:nvPicPr>
          <p:cNvPr id="5" name="Picture 4">
            <a:extLst>
              <a:ext uri="{FF2B5EF4-FFF2-40B4-BE49-F238E27FC236}">
                <a16:creationId xmlns:a16="http://schemas.microsoft.com/office/drawing/2014/main" id="{F34B6C21-5DB1-EFC6-477B-035D56DF93F0}"/>
              </a:ext>
            </a:extLst>
          </p:cNvPr>
          <p:cNvPicPr>
            <a:picLocks noChangeAspect="1"/>
          </p:cNvPicPr>
          <p:nvPr/>
        </p:nvPicPr>
        <p:blipFill>
          <a:blip r:embed="rId7"/>
          <a:stretch>
            <a:fillRect/>
          </a:stretch>
        </p:blipFill>
        <p:spPr>
          <a:xfrm>
            <a:off x="6096000" y="2499991"/>
            <a:ext cx="5712431" cy="2633676"/>
          </a:xfrm>
          <a:prstGeom prst="rect">
            <a:avLst/>
          </a:prstGeom>
        </p:spPr>
      </p:pic>
      <p:sp>
        <p:nvSpPr>
          <p:cNvPr id="8" name="TextBox 7">
            <a:extLst>
              <a:ext uri="{FF2B5EF4-FFF2-40B4-BE49-F238E27FC236}">
                <a16:creationId xmlns:a16="http://schemas.microsoft.com/office/drawing/2014/main" id="{643812B5-25F2-816F-076C-5F5C29BC6CB5}"/>
              </a:ext>
            </a:extLst>
          </p:cNvPr>
          <p:cNvSpPr txBox="1"/>
          <p:nvPr/>
        </p:nvSpPr>
        <p:spPr>
          <a:xfrm>
            <a:off x="1310291" y="3248592"/>
            <a:ext cx="5171572" cy="2492990"/>
          </a:xfrm>
          <a:prstGeom prst="rect">
            <a:avLst/>
          </a:prstGeom>
          <a:noFill/>
        </p:spPr>
        <p:txBody>
          <a:bodyPr wrap="square" rtlCol="0">
            <a:spAutoFit/>
          </a:bodyPr>
          <a:lstStyle/>
          <a:p>
            <a:r>
              <a:rPr lang="en-GB" sz="2400" b="1" dirty="0">
                <a:solidFill>
                  <a:srgbClr val="0055A7"/>
                </a:solidFill>
              </a:rPr>
              <a:t>Explore Roles</a:t>
            </a:r>
          </a:p>
          <a:p>
            <a:r>
              <a:rPr lang="en-GB" sz="2400" b="1" dirty="0">
                <a:solidFill>
                  <a:srgbClr val="0055A7"/>
                </a:solidFill>
              </a:rPr>
              <a:t>Take a Careers Quiz</a:t>
            </a:r>
          </a:p>
          <a:p>
            <a:r>
              <a:rPr lang="en-GB" sz="2400" b="1" dirty="0">
                <a:solidFill>
                  <a:srgbClr val="0055A7"/>
                </a:solidFill>
              </a:rPr>
              <a:t>Career Planning</a:t>
            </a:r>
          </a:p>
          <a:p>
            <a:endParaRPr lang="en-GB" sz="2400" b="1" dirty="0">
              <a:solidFill>
                <a:srgbClr val="0055A7"/>
              </a:solidFill>
            </a:endParaRPr>
          </a:p>
          <a:p>
            <a:r>
              <a:rPr lang="en-GB" sz="2400" dirty="0">
                <a:hlinkClick r:id="rId8"/>
              </a:rPr>
              <a:t>Working in health | Health Careers</a:t>
            </a:r>
            <a:endParaRPr lang="en-GB" sz="2400" b="1" dirty="0">
              <a:solidFill>
                <a:srgbClr val="0055A7"/>
              </a:solidFill>
            </a:endParaRPr>
          </a:p>
          <a:p>
            <a:endParaRPr lang="en-GB" dirty="0"/>
          </a:p>
          <a:p>
            <a:endParaRPr lang="en-GB" dirty="0"/>
          </a:p>
        </p:txBody>
      </p:sp>
      <p:pic>
        <p:nvPicPr>
          <p:cNvPr id="9" name="Picture 8">
            <a:extLst>
              <a:ext uri="{FF2B5EF4-FFF2-40B4-BE49-F238E27FC236}">
                <a16:creationId xmlns:a16="http://schemas.microsoft.com/office/drawing/2014/main" id="{2FBB9F4B-DC32-6752-1BA8-8C99ABDF4419}"/>
              </a:ext>
            </a:extLst>
          </p:cNvPr>
          <p:cNvPicPr>
            <a:picLocks noChangeAspect="1"/>
          </p:cNvPicPr>
          <p:nvPr/>
        </p:nvPicPr>
        <p:blipFill>
          <a:blip r:embed="rId9"/>
          <a:stretch>
            <a:fillRect/>
          </a:stretch>
        </p:blipFill>
        <p:spPr>
          <a:xfrm>
            <a:off x="661339" y="1446537"/>
            <a:ext cx="2697578" cy="1111728"/>
          </a:xfrm>
          <a:prstGeom prst="rect">
            <a:avLst/>
          </a:prstGeom>
        </p:spPr>
      </p:pic>
    </p:spTree>
    <p:extLst>
      <p:ext uri="{BB962C8B-B14F-4D97-AF65-F5344CB8AC3E}">
        <p14:creationId xmlns:p14="http://schemas.microsoft.com/office/powerpoint/2010/main" val="303255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532544" y="136209"/>
            <a:ext cx="5025775" cy="1554480"/>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Creative</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756792" y="675660"/>
            <a:ext cx="2455524" cy="1477328"/>
          </a:xfrm>
          <a:prstGeom prst="rect">
            <a:avLst/>
          </a:prstGeom>
          <a:noFill/>
        </p:spPr>
        <p:txBody>
          <a:bodyPr wrap="square" rtlCol="0">
            <a:spAutoFit/>
          </a:bodyPr>
          <a:lstStyle/>
          <a:p>
            <a:r>
              <a:rPr lang="en-GB" dirty="0"/>
              <a:t>Useful subjects: English, Maths, ICT, Art &amp; Design, Media</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4527" y="682637"/>
            <a:ext cx="914400" cy="914400"/>
          </a:xfrm>
          <a:prstGeom prst="rect">
            <a:avLst/>
          </a:prstGeom>
        </p:spPr>
      </p:pic>
      <p:sp>
        <p:nvSpPr>
          <p:cNvPr id="10" name="TextBox 9">
            <a:extLst>
              <a:ext uri="{FF2B5EF4-FFF2-40B4-BE49-F238E27FC236}">
                <a16:creationId xmlns:a16="http://schemas.microsoft.com/office/drawing/2014/main" id="{7510ACF6-B2C4-DAA3-6F99-00F71EB7DB69}"/>
              </a:ext>
            </a:extLst>
          </p:cNvPr>
          <p:cNvSpPr txBox="1"/>
          <p:nvPr/>
        </p:nvSpPr>
        <p:spPr>
          <a:xfrm>
            <a:off x="565079" y="1732106"/>
            <a:ext cx="10699679" cy="2862322"/>
          </a:xfrm>
          <a:prstGeom prst="rect">
            <a:avLst/>
          </a:prstGeom>
          <a:noFill/>
        </p:spPr>
        <p:txBody>
          <a:bodyPr wrap="square" rtlCol="0">
            <a:spAutoFit/>
          </a:bodyPr>
          <a:lstStyle/>
          <a:p>
            <a:r>
              <a:rPr lang="en-GB" dirty="0"/>
              <a:t>The sector is all about </a:t>
            </a:r>
            <a:r>
              <a:rPr lang="en-GB" b="1" dirty="0">
                <a:solidFill>
                  <a:schemeClr val="accent1">
                    <a:lumMod val="75000"/>
                  </a:schemeClr>
                </a:solidFill>
              </a:rPr>
              <a:t>generating original ideas and products</a:t>
            </a:r>
          </a:p>
          <a:p>
            <a:r>
              <a:rPr lang="en-GB" b="1" dirty="0">
                <a:solidFill>
                  <a:schemeClr val="accent1">
                    <a:lumMod val="75000"/>
                  </a:schemeClr>
                </a:solidFill>
              </a:rPr>
              <a:t>               </a:t>
            </a:r>
          </a:p>
          <a:p>
            <a:r>
              <a:rPr lang="en-GB" b="1" dirty="0">
                <a:solidFill>
                  <a:schemeClr val="accent1">
                    <a:lumMod val="75000"/>
                  </a:schemeClr>
                </a:solidFill>
              </a:rPr>
              <a:t>                 </a:t>
            </a:r>
          </a:p>
          <a:p>
            <a:r>
              <a:rPr lang="en-GB" b="1" dirty="0">
                <a:solidFill>
                  <a:schemeClr val="accent1">
                    <a:lumMod val="75000"/>
                  </a:schemeClr>
                </a:solidFill>
              </a:rPr>
              <a:t>                 Arts / Culture / Creative Media</a:t>
            </a:r>
          </a:p>
          <a:p>
            <a:endParaRPr lang="en-GB" b="1" dirty="0">
              <a:solidFill>
                <a:schemeClr val="accent1">
                  <a:lumMod val="75000"/>
                </a:schemeClr>
              </a:solidFill>
            </a:endParaRPr>
          </a:p>
          <a:p>
            <a:endParaRPr lang="en-GB" b="1" dirty="0">
              <a:solidFill>
                <a:schemeClr val="accent1">
                  <a:lumMod val="75000"/>
                </a:schemeClr>
              </a:solidFill>
            </a:endParaRPr>
          </a:p>
          <a:p>
            <a:r>
              <a:rPr lang="en-GB" b="1" dirty="0">
                <a:solidFill>
                  <a:schemeClr val="accent2">
                    <a:lumMod val="75000"/>
                  </a:schemeClr>
                </a:solidFill>
              </a:rPr>
              <a:t>Jobs include </a:t>
            </a:r>
            <a:r>
              <a:rPr lang="en-GB" b="1" dirty="0">
                <a:solidFill>
                  <a:schemeClr val="accent1">
                    <a:lumMod val="75000"/>
                  </a:schemeClr>
                </a:solidFill>
              </a:rPr>
              <a:t>Design, Film &amp; Video Production / Marketing / Advertising / Computer Game Development / Animation</a:t>
            </a:r>
          </a:p>
          <a:p>
            <a:r>
              <a:rPr lang="en-GB" b="1" dirty="0">
                <a:solidFill>
                  <a:schemeClr val="accent2">
                    <a:lumMod val="75000"/>
                  </a:schemeClr>
                </a:solidFill>
              </a:rPr>
              <a:t>Shortages in Skills </a:t>
            </a:r>
            <a:r>
              <a:rPr lang="en-GB" b="1" dirty="0">
                <a:solidFill>
                  <a:schemeClr val="accent1">
                    <a:lumMod val="75000"/>
                  </a:schemeClr>
                </a:solidFill>
              </a:rPr>
              <a:t>– 3D Designers, Digital Media / Broadcast Engineers</a:t>
            </a:r>
          </a:p>
          <a:p>
            <a:endParaRPr lang="en-GB" b="1" dirty="0">
              <a:solidFill>
                <a:schemeClr val="accent1">
                  <a:lumMod val="75000"/>
                </a:schemeClr>
              </a:solidFill>
            </a:endParaRPr>
          </a:p>
        </p:txBody>
      </p:sp>
      <p:sp>
        <p:nvSpPr>
          <p:cNvPr id="11" name="TextBox 10">
            <a:extLst>
              <a:ext uri="{FF2B5EF4-FFF2-40B4-BE49-F238E27FC236}">
                <a16:creationId xmlns:a16="http://schemas.microsoft.com/office/drawing/2014/main" id="{671437AB-0257-6118-3BEC-B71FAA069DAD}"/>
              </a:ext>
            </a:extLst>
          </p:cNvPr>
          <p:cNvSpPr txBox="1"/>
          <p:nvPr/>
        </p:nvSpPr>
        <p:spPr>
          <a:xfrm>
            <a:off x="5383658" y="4779729"/>
            <a:ext cx="5599416" cy="1200329"/>
          </a:xfrm>
          <a:prstGeom prst="rect">
            <a:avLst/>
          </a:prstGeom>
          <a:noFill/>
        </p:spPr>
        <p:txBody>
          <a:bodyPr wrap="square" rtlCol="0">
            <a:spAutoFit/>
          </a:bodyPr>
          <a:lstStyle/>
          <a:p>
            <a:r>
              <a:rPr lang="en-GB" dirty="0"/>
              <a:t>Pathways – T-Level in Digital, Design and Development / high percentage of graduates in the sector</a:t>
            </a:r>
          </a:p>
          <a:p>
            <a:endParaRPr lang="en-GB" dirty="0"/>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pic>
        <p:nvPicPr>
          <p:cNvPr id="12" name="Graphic 11" descr="Badge 3 with solid fill">
            <a:extLst>
              <a:ext uri="{FF2B5EF4-FFF2-40B4-BE49-F238E27FC236}">
                <a16:creationId xmlns:a16="http://schemas.microsoft.com/office/drawing/2014/main" id="{A90A858F-21F7-9E08-4266-2514AFE10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079" y="2152988"/>
            <a:ext cx="914400" cy="914400"/>
          </a:xfrm>
          <a:prstGeom prst="rect">
            <a:avLst/>
          </a:prstGeom>
        </p:spPr>
      </p:pic>
      <p:pic>
        <p:nvPicPr>
          <p:cNvPr id="6" name="Graphic 5" descr="Palette with solid fill">
            <a:extLst>
              <a:ext uri="{FF2B5EF4-FFF2-40B4-BE49-F238E27FC236}">
                <a16:creationId xmlns:a16="http://schemas.microsoft.com/office/drawing/2014/main" id="{5872BD73-8C23-E701-A701-3208B3DD89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33893" y="692244"/>
            <a:ext cx="1325563" cy="1325563"/>
          </a:xfrm>
          <a:prstGeom prst="rect">
            <a:avLst/>
          </a:prstGeom>
        </p:spPr>
      </p:pic>
      <p:sp>
        <p:nvSpPr>
          <p:cNvPr id="8" name="TextBox 7">
            <a:extLst>
              <a:ext uri="{FF2B5EF4-FFF2-40B4-BE49-F238E27FC236}">
                <a16:creationId xmlns:a16="http://schemas.microsoft.com/office/drawing/2014/main" id="{4A8F9654-6ED8-A094-6016-CAD7E876479F}"/>
              </a:ext>
            </a:extLst>
          </p:cNvPr>
          <p:cNvSpPr txBox="1"/>
          <p:nvPr/>
        </p:nvSpPr>
        <p:spPr>
          <a:xfrm>
            <a:off x="565079" y="4508101"/>
            <a:ext cx="4142197" cy="646331"/>
          </a:xfrm>
          <a:prstGeom prst="rect">
            <a:avLst/>
          </a:prstGeom>
          <a:noFill/>
        </p:spPr>
        <p:txBody>
          <a:bodyPr wrap="square" rtlCol="0">
            <a:spAutoFit/>
          </a:bodyPr>
          <a:lstStyle/>
          <a:p>
            <a:r>
              <a:rPr lang="en-GB" dirty="0">
                <a:latin typeface="Aharoni" panose="020F0502020204030204" pitchFamily="2" charset="-79"/>
                <a:cs typeface="Aharoni" panose="020F0502020204030204" pitchFamily="2" charset="-79"/>
              </a:rPr>
              <a:t>Check out - Rock Kitchen Harris / Twist and Shout / </a:t>
            </a:r>
            <a:r>
              <a:rPr lang="en-GB" dirty="0" err="1">
                <a:latin typeface="Aharoni" panose="020F0502020204030204" pitchFamily="2" charset="-79"/>
                <a:cs typeface="Aharoni" panose="020F0502020204030204" pitchFamily="2" charset="-79"/>
              </a:rPr>
              <a:t>Colab</a:t>
            </a:r>
            <a:r>
              <a:rPr lang="en-GB" dirty="0">
                <a:latin typeface="Aharoni" panose="020F0502020204030204" pitchFamily="2" charset="-79"/>
                <a:cs typeface="Aharoni" panose="020F0502020204030204" pitchFamily="2" charset="-79"/>
              </a:rPr>
              <a:t> Creation / Bulb Studios</a:t>
            </a:r>
          </a:p>
        </p:txBody>
      </p:sp>
    </p:spTree>
    <p:extLst>
      <p:ext uri="{BB962C8B-B14F-4D97-AF65-F5344CB8AC3E}">
        <p14:creationId xmlns:p14="http://schemas.microsoft.com/office/powerpoint/2010/main" val="26928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30984" y="1466749"/>
            <a:ext cx="4720119"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Local Creative Industry</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54247" y="976045"/>
            <a:ext cx="2455524" cy="646331"/>
          </a:xfrm>
          <a:prstGeom prst="rect">
            <a:avLst/>
          </a:prstGeom>
          <a:noFill/>
        </p:spPr>
        <p:txBody>
          <a:bodyPr wrap="square" rtlCol="0">
            <a:spAutoFit/>
          </a:bodyPr>
          <a:lstStyle/>
          <a:p>
            <a:endParaRPr lang="en-GB" dirty="0"/>
          </a:p>
          <a:p>
            <a:endParaRPr lang="en-GB" dirty="0"/>
          </a:p>
        </p:txBody>
      </p:sp>
      <p:sp>
        <p:nvSpPr>
          <p:cNvPr id="11" name="TextBox 10">
            <a:extLst>
              <a:ext uri="{FF2B5EF4-FFF2-40B4-BE49-F238E27FC236}">
                <a16:creationId xmlns:a16="http://schemas.microsoft.com/office/drawing/2014/main" id="{671437AB-0257-6118-3BEC-B71FAA069DAD}"/>
              </a:ext>
            </a:extLst>
          </p:cNvPr>
          <p:cNvSpPr txBox="1"/>
          <p:nvPr/>
        </p:nvSpPr>
        <p:spPr>
          <a:xfrm>
            <a:off x="5383658" y="4779729"/>
            <a:ext cx="5599416" cy="646331"/>
          </a:xfrm>
          <a:prstGeom prst="rect">
            <a:avLst/>
          </a:prstGeom>
          <a:noFill/>
        </p:spPr>
        <p:txBody>
          <a:bodyPr wrap="square" rtlCol="0">
            <a:spAutoFit/>
          </a:bodyPr>
          <a:lstStyle/>
          <a:p>
            <a:endParaRPr lang="en-GB" dirty="0"/>
          </a:p>
          <a:p>
            <a:endParaRPr lang="en-GB" dirty="0"/>
          </a:p>
        </p:txBody>
      </p:sp>
      <p:pic>
        <p:nvPicPr>
          <p:cNvPr id="5" name="Picture 4">
            <a:extLst>
              <a:ext uri="{FF2B5EF4-FFF2-40B4-BE49-F238E27FC236}">
                <a16:creationId xmlns:a16="http://schemas.microsoft.com/office/drawing/2014/main" id="{B734FE18-7EB6-8D64-5956-4A9F87F4F5D9}"/>
              </a:ext>
            </a:extLst>
          </p:cNvPr>
          <p:cNvPicPr>
            <a:picLocks noChangeAspect="1"/>
          </p:cNvPicPr>
          <p:nvPr/>
        </p:nvPicPr>
        <p:blipFill>
          <a:blip r:embed="rId4"/>
          <a:stretch>
            <a:fillRect/>
          </a:stretch>
        </p:blipFill>
        <p:spPr>
          <a:xfrm>
            <a:off x="120397" y="186129"/>
            <a:ext cx="9779503" cy="1244664"/>
          </a:xfrm>
          <a:prstGeom prst="rect">
            <a:avLst/>
          </a:prstGeom>
        </p:spPr>
      </p:pic>
      <p:sp>
        <p:nvSpPr>
          <p:cNvPr id="14" name="TextBox 13">
            <a:extLst>
              <a:ext uri="{FF2B5EF4-FFF2-40B4-BE49-F238E27FC236}">
                <a16:creationId xmlns:a16="http://schemas.microsoft.com/office/drawing/2014/main" id="{92C1967E-7240-2ED3-B0E2-BAC4DF7DCED0}"/>
              </a:ext>
            </a:extLst>
          </p:cNvPr>
          <p:cNvSpPr txBox="1"/>
          <p:nvPr/>
        </p:nvSpPr>
        <p:spPr>
          <a:xfrm>
            <a:off x="5140709" y="1405807"/>
            <a:ext cx="6204856" cy="369332"/>
          </a:xfrm>
          <a:prstGeom prst="rect">
            <a:avLst/>
          </a:prstGeom>
          <a:noFill/>
        </p:spPr>
        <p:txBody>
          <a:bodyPr wrap="square">
            <a:spAutoFit/>
          </a:bodyPr>
          <a:lstStyle/>
          <a:p>
            <a:r>
              <a:rPr lang="en-GB" dirty="0">
                <a:hlinkClick r:id="rId5"/>
              </a:rPr>
              <a:t>Careers &amp; Current Vacancies | Rock Kitchen Harris</a:t>
            </a:r>
            <a:endParaRPr lang="en-GB" dirty="0"/>
          </a:p>
        </p:txBody>
      </p:sp>
      <p:pic>
        <p:nvPicPr>
          <p:cNvPr id="18" name="Picture 17">
            <a:extLst>
              <a:ext uri="{FF2B5EF4-FFF2-40B4-BE49-F238E27FC236}">
                <a16:creationId xmlns:a16="http://schemas.microsoft.com/office/drawing/2014/main" id="{920562CB-6807-7EEA-1B36-3D8CC40672C0}"/>
              </a:ext>
            </a:extLst>
          </p:cNvPr>
          <p:cNvPicPr>
            <a:picLocks noChangeAspect="1"/>
          </p:cNvPicPr>
          <p:nvPr/>
        </p:nvPicPr>
        <p:blipFill>
          <a:blip r:embed="rId6"/>
          <a:stretch>
            <a:fillRect/>
          </a:stretch>
        </p:blipFill>
        <p:spPr>
          <a:xfrm>
            <a:off x="6096000" y="2719011"/>
            <a:ext cx="5840558" cy="2231795"/>
          </a:xfrm>
          <a:prstGeom prst="rect">
            <a:avLst/>
          </a:prstGeom>
        </p:spPr>
      </p:pic>
      <p:sp>
        <p:nvSpPr>
          <p:cNvPr id="20" name="TextBox 19">
            <a:extLst>
              <a:ext uri="{FF2B5EF4-FFF2-40B4-BE49-F238E27FC236}">
                <a16:creationId xmlns:a16="http://schemas.microsoft.com/office/drawing/2014/main" id="{663C2047-37A9-3145-15EF-79BAB6A2955C}"/>
              </a:ext>
            </a:extLst>
          </p:cNvPr>
          <p:cNvSpPr txBox="1"/>
          <p:nvPr/>
        </p:nvSpPr>
        <p:spPr>
          <a:xfrm>
            <a:off x="5987144" y="5032007"/>
            <a:ext cx="6204856" cy="369332"/>
          </a:xfrm>
          <a:prstGeom prst="rect">
            <a:avLst/>
          </a:prstGeom>
          <a:noFill/>
        </p:spPr>
        <p:txBody>
          <a:bodyPr wrap="square">
            <a:spAutoFit/>
          </a:bodyPr>
          <a:lstStyle/>
          <a:p>
            <a:r>
              <a:rPr lang="en-GB" dirty="0">
                <a:hlinkClick r:id="rId7"/>
              </a:rPr>
              <a:t>Digital Product Agency | Digital agency in the UK | Bulb Studios</a:t>
            </a:r>
            <a:endParaRPr lang="en-GB" dirty="0"/>
          </a:p>
        </p:txBody>
      </p:sp>
      <p:pic>
        <p:nvPicPr>
          <p:cNvPr id="22" name="Picture 21">
            <a:extLst>
              <a:ext uri="{FF2B5EF4-FFF2-40B4-BE49-F238E27FC236}">
                <a16:creationId xmlns:a16="http://schemas.microsoft.com/office/drawing/2014/main" id="{F68EE217-7719-A4AC-9309-C1BDB808B3F0}"/>
              </a:ext>
            </a:extLst>
          </p:cNvPr>
          <p:cNvPicPr>
            <a:picLocks noChangeAspect="1"/>
          </p:cNvPicPr>
          <p:nvPr/>
        </p:nvPicPr>
        <p:blipFill>
          <a:blip r:embed="rId8"/>
          <a:stretch>
            <a:fillRect/>
          </a:stretch>
        </p:blipFill>
        <p:spPr>
          <a:xfrm>
            <a:off x="255442" y="2549982"/>
            <a:ext cx="4062214" cy="2389048"/>
          </a:xfrm>
          <a:prstGeom prst="rect">
            <a:avLst/>
          </a:prstGeom>
        </p:spPr>
      </p:pic>
      <p:sp>
        <p:nvSpPr>
          <p:cNvPr id="24" name="TextBox 23">
            <a:extLst>
              <a:ext uri="{FF2B5EF4-FFF2-40B4-BE49-F238E27FC236}">
                <a16:creationId xmlns:a16="http://schemas.microsoft.com/office/drawing/2014/main" id="{C451F6C4-C49B-F297-EDE3-279BD6E9DAD3}"/>
              </a:ext>
            </a:extLst>
          </p:cNvPr>
          <p:cNvSpPr txBox="1"/>
          <p:nvPr/>
        </p:nvSpPr>
        <p:spPr>
          <a:xfrm>
            <a:off x="704850" y="5124976"/>
            <a:ext cx="6221184" cy="369332"/>
          </a:xfrm>
          <a:prstGeom prst="rect">
            <a:avLst/>
          </a:prstGeom>
          <a:noFill/>
        </p:spPr>
        <p:txBody>
          <a:bodyPr wrap="square">
            <a:spAutoFit/>
          </a:bodyPr>
          <a:lstStyle/>
          <a:p>
            <a:r>
              <a:rPr lang="en-GB" dirty="0">
                <a:hlinkClick r:id="rId9"/>
              </a:rPr>
              <a:t>Home - lcbdepot.co.uk</a:t>
            </a:r>
            <a:endParaRPr lang="en-GB" dirty="0"/>
          </a:p>
        </p:txBody>
      </p:sp>
    </p:spTree>
    <p:extLst>
      <p:ext uri="{BB962C8B-B14F-4D97-AF65-F5344CB8AC3E}">
        <p14:creationId xmlns:p14="http://schemas.microsoft.com/office/powerpoint/2010/main" val="157048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D20F-28EC-CE85-2480-46404F78F79C}"/>
              </a:ext>
            </a:extLst>
          </p:cNvPr>
          <p:cNvSpPr>
            <a:spLocks noGrp="1"/>
          </p:cNvSpPr>
          <p:nvPr>
            <p:ph type="title"/>
          </p:nvPr>
        </p:nvSpPr>
        <p:spPr>
          <a:xfrm>
            <a:off x="419759" y="190257"/>
            <a:ext cx="5712432" cy="1325563"/>
          </a:xfrm>
        </p:spPr>
        <p:txBody>
          <a:bodyPr>
            <a:normAutofit fontScale="90000"/>
          </a:bodyPr>
          <a:lstStyle/>
          <a:p>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r>
              <a:rPr lang="en-GB" b="1" dirty="0">
                <a:solidFill>
                  <a:schemeClr val="accent1">
                    <a:lumMod val="75000"/>
                  </a:schemeClr>
                </a:solidFill>
              </a:rPr>
              <a:t>Sport and Physical Activity</a:t>
            </a:r>
            <a:br>
              <a:rPr lang="en-GB" b="1" dirty="0">
                <a:solidFill>
                  <a:schemeClr val="accent1">
                    <a:lumMod val="75000"/>
                  </a:schemeClr>
                </a:solidFill>
              </a:rPr>
            </a:br>
            <a:br>
              <a:rPr lang="en-GB" b="1" dirty="0">
                <a:solidFill>
                  <a:schemeClr val="accent1">
                    <a:lumMod val="75000"/>
                  </a:schemeClr>
                </a:solidFill>
              </a:rPr>
            </a:br>
            <a:br>
              <a:rPr lang="en-GB" b="1" dirty="0">
                <a:solidFill>
                  <a:schemeClr val="accent1">
                    <a:lumMod val="75000"/>
                  </a:schemeClr>
                </a:solidFill>
              </a:rPr>
            </a:br>
            <a:endParaRPr lang="en-GB" b="1" dirty="0">
              <a:solidFill>
                <a:schemeClr val="accent1">
                  <a:lumMod val="75000"/>
                </a:schemeClr>
              </a:solidFill>
            </a:endParaRPr>
          </a:p>
        </p:txBody>
      </p:sp>
      <p:pic>
        <p:nvPicPr>
          <p:cNvPr id="3" name="Picture 2">
            <a:extLst>
              <a:ext uri="{FF2B5EF4-FFF2-40B4-BE49-F238E27FC236}">
                <a16:creationId xmlns:a16="http://schemas.microsoft.com/office/drawing/2014/main" id="{24694964-41B5-7051-18BD-E3263AA9BA83}"/>
              </a:ext>
            </a:extLst>
          </p:cNvPr>
          <p:cNvPicPr>
            <a:picLocks noChangeAspect="1"/>
          </p:cNvPicPr>
          <p:nvPr/>
        </p:nvPicPr>
        <p:blipFill>
          <a:blip r:embed="rId3"/>
          <a:stretch>
            <a:fillRect/>
          </a:stretch>
        </p:blipFill>
        <p:spPr>
          <a:xfrm>
            <a:off x="0" y="5537835"/>
            <a:ext cx="12192000" cy="1554480"/>
          </a:xfrm>
          <a:prstGeom prst="rect">
            <a:avLst/>
          </a:prstGeom>
        </p:spPr>
      </p:pic>
      <p:sp>
        <p:nvSpPr>
          <p:cNvPr id="17" name="TextBox 16">
            <a:extLst>
              <a:ext uri="{FF2B5EF4-FFF2-40B4-BE49-F238E27FC236}">
                <a16:creationId xmlns:a16="http://schemas.microsoft.com/office/drawing/2014/main" id="{48A987F4-22DB-10B0-B1C7-E98FE141A0C2}"/>
              </a:ext>
            </a:extLst>
          </p:cNvPr>
          <p:cNvSpPr txBox="1"/>
          <p:nvPr/>
        </p:nvSpPr>
        <p:spPr>
          <a:xfrm>
            <a:off x="2876765" y="1767155"/>
            <a:ext cx="5712432" cy="646331"/>
          </a:xfrm>
          <a:prstGeom prst="rect">
            <a:avLst/>
          </a:prstGeom>
          <a:noFill/>
        </p:spPr>
        <p:txBody>
          <a:bodyPr wrap="square" rtlCol="0">
            <a:spAutoFit/>
          </a:bodyPr>
          <a:lstStyle/>
          <a:p>
            <a:endParaRPr lang="en-GB" b="1" dirty="0">
              <a:solidFill>
                <a:schemeClr val="accent1">
                  <a:lumMod val="50000"/>
                </a:schemeClr>
              </a:solidFill>
            </a:endParaRPr>
          </a:p>
          <a:p>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24CDBD3-F79A-87CC-72E1-254137940A53}"/>
              </a:ext>
            </a:extLst>
          </p:cNvPr>
          <p:cNvSpPr txBox="1"/>
          <p:nvPr/>
        </p:nvSpPr>
        <p:spPr>
          <a:xfrm>
            <a:off x="7669659" y="600305"/>
            <a:ext cx="2455524" cy="1477328"/>
          </a:xfrm>
          <a:prstGeom prst="rect">
            <a:avLst/>
          </a:prstGeom>
          <a:noFill/>
        </p:spPr>
        <p:txBody>
          <a:bodyPr wrap="square" rtlCol="0">
            <a:spAutoFit/>
          </a:bodyPr>
          <a:lstStyle/>
          <a:p>
            <a:r>
              <a:rPr lang="en-GB" dirty="0"/>
              <a:t>Useful subjects: Biology, Maths, PE, Chemistry, English</a:t>
            </a:r>
          </a:p>
          <a:p>
            <a:endParaRPr lang="en-GB" dirty="0"/>
          </a:p>
          <a:p>
            <a:endParaRPr lang="en-GB" dirty="0"/>
          </a:p>
        </p:txBody>
      </p:sp>
      <p:pic>
        <p:nvPicPr>
          <p:cNvPr id="9" name="Graphic 8" descr="Lightbulb with solid fill">
            <a:extLst>
              <a:ext uri="{FF2B5EF4-FFF2-40B4-BE49-F238E27FC236}">
                <a16:creationId xmlns:a16="http://schemas.microsoft.com/office/drawing/2014/main" id="{069F29C0-AD51-AD9E-D140-CA9AD69F6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2371" y="542257"/>
            <a:ext cx="914400" cy="914400"/>
          </a:xfrm>
          <a:prstGeom prst="rect">
            <a:avLst/>
          </a:prstGeom>
        </p:spPr>
      </p:pic>
      <p:sp>
        <p:nvSpPr>
          <p:cNvPr id="11" name="TextBox 10">
            <a:extLst>
              <a:ext uri="{FF2B5EF4-FFF2-40B4-BE49-F238E27FC236}">
                <a16:creationId xmlns:a16="http://schemas.microsoft.com/office/drawing/2014/main" id="{671437AB-0257-6118-3BEC-B71FAA069DAD}"/>
              </a:ext>
            </a:extLst>
          </p:cNvPr>
          <p:cNvSpPr txBox="1"/>
          <p:nvPr/>
        </p:nvSpPr>
        <p:spPr>
          <a:xfrm>
            <a:off x="4869951" y="4688099"/>
            <a:ext cx="5599416" cy="1477328"/>
          </a:xfrm>
          <a:prstGeom prst="rect">
            <a:avLst/>
          </a:prstGeom>
          <a:noFill/>
        </p:spPr>
        <p:txBody>
          <a:bodyPr wrap="square" rtlCol="0">
            <a:spAutoFit/>
          </a:bodyPr>
          <a:lstStyle/>
          <a:p>
            <a:r>
              <a:rPr lang="en-GB" dirty="0"/>
              <a:t>Pathways – Top skills include communication &amp; teamwork </a:t>
            </a:r>
          </a:p>
          <a:p>
            <a:r>
              <a:rPr lang="en-GB" dirty="0"/>
              <a:t>Volunteering is a great way to access the sector</a:t>
            </a:r>
          </a:p>
          <a:p>
            <a:r>
              <a:rPr lang="en-GB" dirty="0"/>
              <a:t>Apprenticeships available</a:t>
            </a:r>
          </a:p>
          <a:p>
            <a:endParaRPr lang="en-GB" dirty="0"/>
          </a:p>
          <a:p>
            <a:endParaRPr lang="en-GB" dirty="0"/>
          </a:p>
        </p:txBody>
      </p:sp>
      <p:pic>
        <p:nvPicPr>
          <p:cNvPr id="15" name="Graphic 14" descr="Route (Two Pins With A Path) with solid fill">
            <a:extLst>
              <a:ext uri="{FF2B5EF4-FFF2-40B4-BE49-F238E27FC236}">
                <a16:creationId xmlns:a16="http://schemas.microsoft.com/office/drawing/2014/main" id="{422655FE-6D5A-8D1E-41EB-F17D8867C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056" y="4508101"/>
            <a:ext cx="914400" cy="914400"/>
          </a:xfrm>
          <a:prstGeom prst="rect">
            <a:avLst/>
          </a:prstGeom>
        </p:spPr>
      </p:pic>
      <p:sp>
        <p:nvSpPr>
          <p:cNvPr id="4" name="TextBox 3">
            <a:extLst>
              <a:ext uri="{FF2B5EF4-FFF2-40B4-BE49-F238E27FC236}">
                <a16:creationId xmlns:a16="http://schemas.microsoft.com/office/drawing/2014/main" id="{15C5E91B-28D0-AF92-BFD2-4926607A61F0}"/>
              </a:ext>
            </a:extLst>
          </p:cNvPr>
          <p:cNvSpPr txBox="1"/>
          <p:nvPr/>
        </p:nvSpPr>
        <p:spPr>
          <a:xfrm>
            <a:off x="739740" y="1839240"/>
            <a:ext cx="10315254" cy="2585323"/>
          </a:xfrm>
          <a:prstGeom prst="rect">
            <a:avLst/>
          </a:prstGeom>
          <a:noFill/>
        </p:spPr>
        <p:txBody>
          <a:bodyPr wrap="square" rtlCol="0">
            <a:spAutoFit/>
          </a:bodyPr>
          <a:lstStyle/>
          <a:p>
            <a:r>
              <a:rPr lang="en-GB" b="1" dirty="0">
                <a:solidFill>
                  <a:schemeClr val="accent1"/>
                </a:solidFill>
              </a:rPr>
              <a:t>Range of opportunities</a:t>
            </a:r>
            <a:r>
              <a:rPr lang="en-GB" dirty="0"/>
              <a:t> include coaching, analysing performance, developing sport related businesses, nutritionists, grounds keepers</a:t>
            </a:r>
          </a:p>
          <a:p>
            <a:endParaRPr lang="en-GB" dirty="0"/>
          </a:p>
          <a:p>
            <a:r>
              <a:rPr lang="en-GB" dirty="0"/>
              <a:t>Leading sporting teams – Leicester City Football Club / Leicester Tigers / Leicester Riders / Leicester Hockey Club</a:t>
            </a:r>
          </a:p>
          <a:p>
            <a:endParaRPr lang="en-GB" dirty="0"/>
          </a:p>
          <a:p>
            <a:endParaRPr lang="en-GB" dirty="0"/>
          </a:p>
          <a:p>
            <a:endParaRPr lang="en-GB" dirty="0"/>
          </a:p>
          <a:p>
            <a:r>
              <a:rPr lang="en-GB" dirty="0"/>
              <a:t>Loughborough University is ranked number 1 in the world for sports related subjects </a:t>
            </a:r>
          </a:p>
        </p:txBody>
      </p:sp>
      <p:pic>
        <p:nvPicPr>
          <p:cNvPr id="8" name="Graphic 7" descr="Swimming with solid fill">
            <a:extLst>
              <a:ext uri="{FF2B5EF4-FFF2-40B4-BE49-F238E27FC236}">
                <a16:creationId xmlns:a16="http://schemas.microsoft.com/office/drawing/2014/main" id="{ECFC94A2-5254-C4B3-9E57-DA7E1018BD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06182" y="156965"/>
            <a:ext cx="1392148" cy="1392148"/>
          </a:xfrm>
          <a:prstGeom prst="rect">
            <a:avLst/>
          </a:prstGeom>
        </p:spPr>
      </p:pic>
      <p:pic>
        <p:nvPicPr>
          <p:cNvPr id="14" name="Picture 13">
            <a:extLst>
              <a:ext uri="{FF2B5EF4-FFF2-40B4-BE49-F238E27FC236}">
                <a16:creationId xmlns:a16="http://schemas.microsoft.com/office/drawing/2014/main" id="{39CA6B38-C5E8-AB99-4A23-993F0615B885}"/>
              </a:ext>
            </a:extLst>
          </p:cNvPr>
          <p:cNvPicPr>
            <a:picLocks noChangeAspect="1"/>
          </p:cNvPicPr>
          <p:nvPr/>
        </p:nvPicPr>
        <p:blipFill>
          <a:blip r:embed="rId10"/>
          <a:stretch>
            <a:fillRect/>
          </a:stretch>
        </p:blipFill>
        <p:spPr>
          <a:xfrm>
            <a:off x="1957651" y="3080959"/>
            <a:ext cx="881442" cy="761245"/>
          </a:xfrm>
          <a:prstGeom prst="rect">
            <a:avLst/>
          </a:prstGeom>
        </p:spPr>
      </p:pic>
      <p:pic>
        <p:nvPicPr>
          <p:cNvPr id="18" name="Picture 17">
            <a:extLst>
              <a:ext uri="{FF2B5EF4-FFF2-40B4-BE49-F238E27FC236}">
                <a16:creationId xmlns:a16="http://schemas.microsoft.com/office/drawing/2014/main" id="{8DBBBABD-A823-DFD5-FDBA-3B88E2FD91D3}"/>
              </a:ext>
            </a:extLst>
          </p:cNvPr>
          <p:cNvPicPr>
            <a:picLocks noChangeAspect="1"/>
          </p:cNvPicPr>
          <p:nvPr/>
        </p:nvPicPr>
        <p:blipFill>
          <a:blip r:embed="rId11"/>
          <a:stretch>
            <a:fillRect/>
          </a:stretch>
        </p:blipFill>
        <p:spPr>
          <a:xfrm>
            <a:off x="3578648" y="3001820"/>
            <a:ext cx="725528" cy="854360"/>
          </a:xfrm>
          <a:prstGeom prst="rect">
            <a:avLst/>
          </a:prstGeom>
        </p:spPr>
      </p:pic>
      <p:pic>
        <p:nvPicPr>
          <p:cNvPr id="20" name="Picture 19">
            <a:extLst>
              <a:ext uri="{FF2B5EF4-FFF2-40B4-BE49-F238E27FC236}">
                <a16:creationId xmlns:a16="http://schemas.microsoft.com/office/drawing/2014/main" id="{62613360-23D9-92FF-4DD6-2CE985F2F4D2}"/>
              </a:ext>
            </a:extLst>
          </p:cNvPr>
          <p:cNvPicPr>
            <a:picLocks noChangeAspect="1"/>
          </p:cNvPicPr>
          <p:nvPr/>
        </p:nvPicPr>
        <p:blipFill>
          <a:blip r:embed="rId12"/>
          <a:stretch>
            <a:fillRect/>
          </a:stretch>
        </p:blipFill>
        <p:spPr>
          <a:xfrm>
            <a:off x="4787429" y="3053425"/>
            <a:ext cx="808050" cy="750332"/>
          </a:xfrm>
          <a:prstGeom prst="rect">
            <a:avLst/>
          </a:prstGeom>
        </p:spPr>
      </p:pic>
      <p:pic>
        <p:nvPicPr>
          <p:cNvPr id="22" name="Picture 21">
            <a:extLst>
              <a:ext uri="{FF2B5EF4-FFF2-40B4-BE49-F238E27FC236}">
                <a16:creationId xmlns:a16="http://schemas.microsoft.com/office/drawing/2014/main" id="{3E24AF51-C2FD-6CD8-4083-4B9077BA2E8F}"/>
              </a:ext>
            </a:extLst>
          </p:cNvPr>
          <p:cNvPicPr>
            <a:picLocks noChangeAspect="1"/>
          </p:cNvPicPr>
          <p:nvPr/>
        </p:nvPicPr>
        <p:blipFill>
          <a:blip r:embed="rId13"/>
          <a:stretch>
            <a:fillRect/>
          </a:stretch>
        </p:blipFill>
        <p:spPr>
          <a:xfrm>
            <a:off x="6095342" y="3053833"/>
            <a:ext cx="817029" cy="750333"/>
          </a:xfrm>
          <a:prstGeom prst="rect">
            <a:avLst/>
          </a:prstGeom>
        </p:spPr>
      </p:pic>
      <p:pic>
        <p:nvPicPr>
          <p:cNvPr id="24" name="Picture 23">
            <a:extLst>
              <a:ext uri="{FF2B5EF4-FFF2-40B4-BE49-F238E27FC236}">
                <a16:creationId xmlns:a16="http://schemas.microsoft.com/office/drawing/2014/main" id="{37B58378-2F6C-AC25-3360-1983823A2F3F}"/>
              </a:ext>
            </a:extLst>
          </p:cNvPr>
          <p:cNvPicPr>
            <a:picLocks noChangeAspect="1"/>
          </p:cNvPicPr>
          <p:nvPr/>
        </p:nvPicPr>
        <p:blipFill>
          <a:blip r:embed="rId14"/>
          <a:stretch>
            <a:fillRect/>
          </a:stretch>
        </p:blipFill>
        <p:spPr>
          <a:xfrm>
            <a:off x="1137006" y="4441089"/>
            <a:ext cx="940086" cy="1028773"/>
          </a:xfrm>
          <a:prstGeom prst="rect">
            <a:avLst/>
          </a:prstGeom>
        </p:spPr>
      </p:pic>
    </p:spTree>
    <p:extLst>
      <p:ext uri="{BB962C8B-B14F-4D97-AF65-F5344CB8AC3E}">
        <p14:creationId xmlns:p14="http://schemas.microsoft.com/office/powerpoint/2010/main" val="386029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3728</TotalTime>
  <Words>2132</Words>
  <Application>Microsoft Office PowerPoint</Application>
  <PresentationFormat>Widescreen</PresentationFormat>
  <Paragraphs>293</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Arial</vt:lpstr>
      <vt:lpstr>BlinkMacSystemFont</vt:lpstr>
      <vt:lpstr>Calibri</vt:lpstr>
      <vt:lpstr>Calibri Light</vt:lpstr>
      <vt:lpstr>GDS Transport</vt:lpstr>
      <vt:lpstr>Segoe UI</vt:lpstr>
      <vt:lpstr>Office Theme</vt:lpstr>
      <vt:lpstr>Labour Market Information and Pathways</vt:lpstr>
      <vt:lpstr>       </vt:lpstr>
      <vt:lpstr>       </vt:lpstr>
      <vt:lpstr>   Look at Leicester and Leicestershire   </vt:lpstr>
      <vt:lpstr>   Health &amp; Social Care   </vt:lpstr>
      <vt:lpstr>   Health &amp; Social Care   </vt:lpstr>
      <vt:lpstr>   Creative   </vt:lpstr>
      <vt:lpstr>   Local Creative Industry   </vt:lpstr>
      <vt:lpstr>   Sport and Physical Activity   </vt:lpstr>
      <vt:lpstr>   Sport and Physical Activity   </vt:lpstr>
      <vt:lpstr>   Engineering and Advanced Manufacturing   </vt:lpstr>
      <vt:lpstr>   Engineering and Advanced Manufacturing   </vt:lpstr>
      <vt:lpstr>   Digital   </vt:lpstr>
      <vt:lpstr>   Digital   </vt:lpstr>
      <vt:lpstr>   Logistics &amp; Distribution   </vt:lpstr>
      <vt:lpstr>   Logistics &amp; Distribution   </vt:lpstr>
      <vt:lpstr>   Construction   </vt:lpstr>
      <vt:lpstr>   Construction   </vt:lpstr>
      <vt:lpstr> Space  </vt:lpstr>
      <vt:lpstr>       </vt:lpstr>
      <vt:lpstr>       </vt:lpstr>
      <vt:lpstr>       </vt:lpstr>
      <vt:lpstr>Pathways</vt:lpstr>
      <vt:lpstr>       </vt:lpstr>
      <vt:lpstr>       </vt:lpstr>
      <vt:lpstr>       </vt:lpstr>
      <vt:lpstr>       </vt:lpstr>
      <vt:lpstr>PowerPoint Presentation</vt:lpstr>
    </vt:vector>
  </TitlesOfParts>
  <Company>Leicester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Leadership Maturity Model: Next Steps</dc:title>
  <dc:creator>Laura Sherlock</dc:creator>
  <cp:lastModifiedBy>Anna Scull</cp:lastModifiedBy>
  <cp:revision>25</cp:revision>
  <dcterms:created xsi:type="dcterms:W3CDTF">2024-12-03T10:28:50Z</dcterms:created>
  <dcterms:modified xsi:type="dcterms:W3CDTF">2025-09-04T08:27:22Z</dcterms:modified>
</cp:coreProperties>
</file>