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0" r:id="rId2"/>
    <p:sldId id="272" r:id="rId3"/>
    <p:sldId id="273" r:id="rId4"/>
    <p:sldId id="274" r:id="rId5"/>
    <p:sldId id="275" r:id="rId6"/>
    <p:sldId id="256" r:id="rId7"/>
    <p:sldId id="276" r:id="rId8"/>
    <p:sldId id="278" r:id="rId9"/>
    <p:sldId id="300" r:id="rId10"/>
    <p:sldId id="280" r:id="rId11"/>
    <p:sldId id="281" r:id="rId12"/>
    <p:sldId id="282" r:id="rId13"/>
    <p:sldId id="283" r:id="rId14"/>
    <p:sldId id="296" r:id="rId15"/>
    <p:sldId id="299" r:id="rId16"/>
    <p:sldId id="298" r:id="rId17"/>
    <p:sldId id="288" r:id="rId18"/>
    <p:sldId id="289" r:id="rId19"/>
    <p:sldId id="290" r:id="rId20"/>
    <p:sldId id="291" r:id="rId21"/>
    <p:sldId id="286" r:id="rId22"/>
    <p:sldId id="302" r:id="rId23"/>
    <p:sldId id="294" r:id="rId24"/>
    <p:sldId id="293" r:id="rId25"/>
    <p:sldId id="292" r:id="rId26"/>
    <p:sldId id="287" r:id="rId27"/>
    <p:sldId id="26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7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984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C8779A-E103-F1DF-B1DC-CB42AF782D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2646C-8890-3A1B-B972-5111256746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6A0EF-E168-4E6A-8A51-4D394FCD4480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7C137-A74F-A924-AA2D-8B1CBF36B9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BFAB-B245-7601-CA0F-D576380C6E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4DB1E-6BE6-4EE5-B549-557BD2C21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66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048B-8F8B-44A1-8FDA-1D16B907FC3F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0230E-8625-412B-848C-D4A118B59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2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947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9B9A1-0F46-1AFC-1F62-55A5502E6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10FCE0-D799-0EB2-885A-2439ADBDA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A98487-F8E6-FC6F-7CD8-EB837D511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6AD18-4850-6162-6C76-DB73E979B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065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574BE-53C9-29BC-CF07-2363A045D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5B602A-0A66-66DD-A1EE-ED52C6FE53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1E743B-75D3-8650-F207-2724BC247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45FD1-A21C-BB64-86FE-115C034A38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60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BE73C-B230-0845-DE7B-ED627110D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4B65E0-13CA-334D-C83A-A12FE0F891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CACFD6-2E62-D708-685C-1956CC7D8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4865-BBF3-8F81-39BC-6F56439C9D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90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2DE66-50A3-C6F0-2C1A-9A3C8227D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DC77C6-3C74-5E8A-139B-2F3CDADD8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BC525F-12EC-BA00-9753-27896B750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Anna: Pause – where are you currently as a department, where could you get to?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65AE9-9456-0BEF-18C3-AEF9FFCA1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547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21A66-1CC6-3745-F925-3247AB881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6C651E-47DD-FCE3-EE3A-58711B2E4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EEC6FD-3DDB-34A1-9817-0E13AE21EC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200000"/>
              </a:lnSpc>
              <a:buNone/>
            </a:pPr>
            <a:r>
              <a:rPr lang="en-GB" sz="1200" b="1" u="none" strike="noStrike" noProof="0" dirty="0">
                <a:latin typeface="Segoe UI"/>
              </a:rPr>
              <a:t>Anna</a:t>
            </a:r>
          </a:p>
          <a:p>
            <a:pPr lvl="0">
              <a:lnSpc>
                <a:spcPct val="200000"/>
              </a:lnSpc>
              <a:buNone/>
            </a:pPr>
            <a:r>
              <a:rPr lang="en-GB" sz="1200" b="1" u="none" strike="noStrike" noProof="0" dirty="0">
                <a:latin typeface="Segoe UI"/>
              </a:rPr>
              <a:t>Access for “ALL” to good quality, up-to date information</a:t>
            </a:r>
          </a:p>
          <a:p>
            <a:pPr lvl="0">
              <a:buNone/>
            </a:pPr>
            <a:r>
              <a:rPr lang="en-GB" sz="1200" u="none" strike="noStrike" noProof="0" dirty="0">
                <a:latin typeface="Segoe UI"/>
              </a:rPr>
              <a:t>                    - Careers</a:t>
            </a:r>
          </a:p>
          <a:p>
            <a:pPr lvl="0">
              <a:buNone/>
            </a:pPr>
            <a:r>
              <a:rPr lang="en-GB" sz="1200" u="none" strike="noStrike" noProof="0" dirty="0">
                <a:latin typeface="Segoe UI"/>
              </a:rPr>
              <a:t>                    - Future pathways</a:t>
            </a:r>
          </a:p>
          <a:p>
            <a:pPr lvl="0">
              <a:buNone/>
            </a:pPr>
            <a:r>
              <a:rPr lang="en-GB" sz="1200" u="none" strike="noStrike" noProof="0" dirty="0">
                <a:latin typeface="Segoe UI"/>
              </a:rPr>
              <a:t>                    - Labour market </a:t>
            </a:r>
          </a:p>
          <a:p>
            <a:pPr lvl="0">
              <a:buNone/>
            </a:pPr>
            <a:r>
              <a:rPr lang="en-GB" sz="1200" u="none" strike="noStrike" noProof="0" dirty="0">
                <a:latin typeface="Segoe UI"/>
              </a:rPr>
              <a:t>                    - Include information for teaching staff</a:t>
            </a:r>
          </a:p>
          <a:p>
            <a:pPr lvl="0">
              <a:buNone/>
            </a:pPr>
            <a:endParaRPr lang="en-GB" sz="1200" u="none" strike="noStrike" noProof="0" dirty="0">
              <a:latin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baseline="0" noProof="0" dirty="0">
                <a:solidFill>
                  <a:srgbClr val="000000"/>
                </a:solidFill>
                <a:latin typeface="Segoe UI"/>
              </a:rPr>
              <a:t>Tailored support for additional needs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baseline="0" noProof="0" dirty="0">
                <a:solidFill>
                  <a:srgbClr val="000000"/>
                </a:solidFill>
                <a:latin typeface="Segoe UI"/>
              </a:rPr>
              <a:t>                     </a:t>
            </a:r>
            <a:r>
              <a:rPr lang="en-GB" sz="1200" b="0" i="0" u="none" strike="noStrike" baseline="0" noProof="0" dirty="0">
                <a:solidFill>
                  <a:srgbClr val="000000"/>
                </a:solidFill>
                <a:latin typeface="Segoe UI"/>
              </a:rPr>
              <a:t>- Different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baseline="0" noProof="0" dirty="0">
                <a:solidFill>
                  <a:srgbClr val="000000"/>
                </a:solidFill>
                <a:latin typeface="Segoe UI"/>
              </a:rPr>
              <a:t>                     </a:t>
            </a:r>
            <a:r>
              <a:rPr lang="en-GB" sz="1200" b="0" i="0" u="none" strike="noStrike" baseline="0" noProof="0" dirty="0">
                <a:solidFill>
                  <a:srgbClr val="000000"/>
                </a:solidFill>
                <a:latin typeface="Segoe UI"/>
              </a:rPr>
              <a:t>- Additional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baseline="0" noProof="0" dirty="0">
                <a:solidFill>
                  <a:srgbClr val="000000"/>
                </a:solidFill>
                <a:latin typeface="Segoe UI"/>
              </a:rPr>
              <a:t>                     - For pupils/learners AND parents/carers</a:t>
            </a:r>
          </a:p>
          <a:p>
            <a:pPr lvl="0">
              <a:buNone/>
            </a:pPr>
            <a:endParaRPr lang="en-GB" sz="1200" u="none" strike="noStrike" noProof="0" dirty="0">
              <a:latin typeface="Segoe UI"/>
            </a:endParaRPr>
          </a:p>
          <a:p>
            <a:pPr lvl="0">
              <a:buNone/>
            </a:pPr>
            <a:endParaRPr lang="en-GB" sz="1200" u="none" strike="noStrike" noProof="0" dirty="0">
              <a:latin typeface="Segoe UI"/>
            </a:endParaRPr>
          </a:p>
          <a:p>
            <a:pPr lvl="0">
              <a:lnSpc>
                <a:spcPct val="200000"/>
              </a:lnSpc>
              <a:buNone/>
            </a:pPr>
            <a:r>
              <a:rPr lang="en-GB" sz="1200" b="1" u="none" strike="noStrike" noProof="0" dirty="0">
                <a:latin typeface="Segoe UI"/>
              </a:rPr>
              <a:t>Criteria now includes NEXT STEPS (P4A, etc)</a:t>
            </a:r>
          </a:p>
          <a:p>
            <a:pPr lvl="0">
              <a:buNone/>
            </a:pPr>
            <a:r>
              <a:rPr lang="en-GB" sz="1200" u="none" strike="noStrike" noProof="0" dirty="0">
                <a:latin typeface="Segoe UI"/>
              </a:rPr>
              <a:t>                     - Pupils/learners with complex SEND</a:t>
            </a:r>
          </a:p>
          <a:p>
            <a:pPr lvl="0">
              <a:buNone/>
            </a:pPr>
            <a:endParaRPr lang="en-GB" sz="1200" u="none" strike="noStrike" noProof="0" dirty="0">
              <a:latin typeface="Segoe UI"/>
            </a:endParaRPr>
          </a:p>
          <a:p>
            <a:pPr lvl="0">
              <a:buNone/>
            </a:pPr>
            <a:endParaRPr lang="en-GB" sz="1200" u="none" strike="noStrike" noProof="0" dirty="0">
              <a:latin typeface="Segoe UI"/>
            </a:endParaRPr>
          </a:p>
          <a:p>
            <a:endParaRPr lang="en-US" dirty="0">
              <a:solidFill>
                <a:srgbClr val="0B0C0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CBF9F-9F63-BC48-BFE2-C32868EFB3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AD622-D0E5-8948-AE01-ED9A05BBA0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48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D68D0-F532-1519-EAB3-E9AD71E7B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3C0E12-4AE1-BDE0-857E-F208FCEE5B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B680EB-6F2A-B811-B28D-85068573C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None/>
            </a:pPr>
            <a:r>
              <a:rPr lang="en-GB" sz="1200" u="none" strike="noStrike" noProof="0" dirty="0">
                <a:latin typeface="Segoe UI"/>
              </a:rPr>
              <a:t>Anna</a:t>
            </a:r>
          </a:p>
          <a:p>
            <a:pPr lvl="0">
              <a:buNone/>
            </a:pPr>
            <a:endParaRPr lang="en-GB" sz="1200" u="none" strike="noStrike" noProof="0" dirty="0">
              <a:latin typeface="Segoe UI"/>
            </a:endParaRPr>
          </a:p>
          <a:p>
            <a:pPr lvl="0">
              <a:buNone/>
            </a:pPr>
            <a:endParaRPr lang="en-GB" sz="1200" u="none" strike="noStrike" noProof="0" dirty="0">
              <a:latin typeface="Segoe UI"/>
            </a:endParaRPr>
          </a:p>
          <a:p>
            <a:endParaRPr lang="en-US" dirty="0">
              <a:solidFill>
                <a:srgbClr val="0B0C0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B3AF9-63B4-530B-3671-81B8D97C1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AD622-D0E5-8948-AE01-ED9A05BBA0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16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05018-90A4-875D-54ED-5121F0A92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8D1691-9EB1-D96E-5BC7-7DE7EE00C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68ED1F-30DC-754C-4A8C-AA68F910DE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B0C0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F2796-B429-0F03-7DFD-F8B872EEC6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AD622-D0E5-8948-AE01-ED9A05BBA0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98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64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334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64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081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243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9CB1B-BEEE-3665-DC9F-63BEF994D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4EAF2C-4648-7EFA-15CC-06BD83DE8D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FC2EEF-18AB-5F98-472E-3FC600B48D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Diana - AAQs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96A65-34A6-A624-24AC-ABCC7AF7FB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22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2AFAD-1FA6-0947-2290-4F8734786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BE9B7E-F267-A387-D67A-0B1FA83B53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53268A-3ADE-0325-D342-299F59ACE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Diana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112FE-7B66-0C4D-960E-03C0DA64E2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28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212BE-6448-97B3-6D7B-C4EB91BA5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57460D-D530-6DBB-8456-0EA76CB47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E01100-C5FA-6AB3-CF8E-DD0D80628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Diana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152D0-A7D1-4720-1A1A-0013566BA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706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9822C-23FA-32E3-99EB-7BABB642B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A9BB1C-ABD5-5E15-5D39-ED0908CBB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8E52FF-9BB0-1413-85A3-9EAD205FB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Diana: Pause – can you work up a quick Knowledge, skills and behaviours for a subject area and a job role? 5 min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35790-F92D-2471-A2C7-728E268A9B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656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BACA8-BF28-95D3-330D-A5F4FF88C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5C6E4F-3FF9-D1E2-4C54-E535F6C67D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213079-6228-194D-7304-9925C846A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Diana - Time in departments – what could this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02C2F-A0D9-DBD3-13E8-CB8B6730F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6607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2D282-D167-D0D4-F2BA-A69D1CCEC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3EEF5E-5E1A-9B90-46ED-B74340A537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659CEB-B1BC-6250-E2CB-E7D289F62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A7648-C361-66DA-A63B-09BFC4893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437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F16F0-B1B7-1C24-2654-210E62EE0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4B8A96-0FDD-9628-9342-E30310B9D8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37692C-AEF1-65A8-AFA7-497504DED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C8A77-C892-3E1A-AC28-B0C3A9B457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1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304AD-F507-11DE-B628-2B2AF34C3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1DB71-7562-1632-461C-62A7B1D29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99A180-6FA7-1294-E6D4-A5EEFB462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D653C-D6AC-C04F-128A-0AD631251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331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B63ED-5B1C-67D0-EF4D-9A966309B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5A5253-DB82-8190-BCF0-42463FAE03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EE50A3-4F06-2A88-1DDC-44BEC29F4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6DE13-C597-8169-86CB-E8F760A7E7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364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319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BDF18-CE53-DAAF-07E1-0D97FC312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E6E3F4-FA0B-1034-88A2-8E00A6EA67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8D1556-04CE-8342-6DD1-196F05721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B0C0C"/>
                </a:solidFill>
              </a:rPr>
              <a:t>Anna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52CAA-7C9E-605A-6086-34A8ACD8BA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AD622-D0E5-8948-AE01-ED9A05BBA0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67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54374-44AF-9D67-69EA-E940612A3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4F1DD5-2095-4035-9C84-7A134779AA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B029A2-C869-378C-A5B4-9A9FF5716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Anna – staff to access link and sign up for an account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E64BF-5E51-97E5-DC8D-23C4134DF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0230E-8625-412B-848C-D4A118B5984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785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B1948-176A-55FC-0C40-F041F894F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1951A7-E78E-BA6E-026A-C9D178F4EA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06E3AB-28C1-A970-01CD-62F702EFF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200000"/>
              </a:lnSpc>
              <a:buNone/>
            </a:pPr>
            <a:endParaRPr lang="en-GB" sz="1200" u="none" strike="noStrike" noProof="0" dirty="0">
              <a:latin typeface="Segoe UI"/>
            </a:endParaRPr>
          </a:p>
          <a:p>
            <a:pPr lvl="0">
              <a:buNone/>
            </a:pPr>
            <a:r>
              <a:rPr lang="en-GB" sz="1200" u="none" strike="noStrike" noProof="0" dirty="0">
                <a:latin typeface="Segoe UI"/>
              </a:rPr>
              <a:t>Anna</a:t>
            </a:r>
          </a:p>
          <a:p>
            <a:pPr lvl="0">
              <a:buNone/>
            </a:pPr>
            <a:endParaRPr lang="en-GB" sz="1200" u="none" strike="noStrike" noProof="0" dirty="0">
              <a:latin typeface="Segoe UI"/>
            </a:endParaRPr>
          </a:p>
          <a:p>
            <a:endParaRPr lang="en-US" dirty="0">
              <a:solidFill>
                <a:srgbClr val="0B0C0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DAAF7-8750-ED14-D74B-6959B07AE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AD622-D0E5-8948-AE01-ED9A05BBA0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2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EC7A-1974-3912-516E-B2783140F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A3A99-5C1C-7EA9-DE4F-875455C6A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55E16-DB64-E70D-9032-369FF7B8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FD69-6ECF-4557-A51A-D6ECE1A3B3C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AA2D2-05BB-02C8-87C5-B6A4F8B68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5DBD7-A664-C383-6DF3-B730FD99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2B26-52A0-482E-83A9-2A0A4F23B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27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D9B74-3836-9B00-68A5-42AD7E1C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48B69-18E2-C116-CD37-399B4A783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3C0F5-5264-00F2-5AE7-58A7577E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FD69-6ECF-4557-A51A-D6ECE1A3B3C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7BB94-B57A-619A-8845-80DDAE08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89043-EA98-E402-1511-1DB78D21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2B26-52A0-482E-83A9-2A0A4F23B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47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4BD13-78DC-0843-A15C-5C064B7B0A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C278F-7D83-940D-75B5-4C6D8FD1A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A59E9-C978-D6D9-6082-2818A09D1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FD69-6ECF-4557-A51A-D6ECE1A3B3C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E19BB-8AA6-0330-CE4E-6FDEE6B8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DDC2C-6111-26B6-42A6-52333890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2B26-52A0-482E-83A9-2A0A4F23B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11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624885-2752-BA6B-3D5E-C2BBD982DCEA}"/>
              </a:ext>
            </a:extLst>
          </p:cNvPr>
          <p:cNvSpPr/>
          <p:nvPr userDrawn="1"/>
        </p:nvSpPr>
        <p:spPr>
          <a:xfrm>
            <a:off x="0" y="0"/>
            <a:ext cx="4030394" cy="6027738"/>
          </a:xfrm>
          <a:prstGeom prst="rect">
            <a:avLst/>
          </a:prstGeom>
          <a:solidFill>
            <a:srgbClr val="9EC8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71AEC0-FEED-802B-66E7-B6982C7EF9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0394" y="0"/>
            <a:ext cx="8161606" cy="602773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827367-DD2C-D122-D7A0-219476F88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2872409" cy="1600200"/>
          </a:xfrm>
        </p:spPr>
        <p:txBody>
          <a:bodyPr anchor="b">
            <a:normAutofit/>
          </a:bodyPr>
          <a:lstStyle>
            <a:lvl1pPr>
              <a:defRPr sz="2500" b="0" i="0" baseline="0">
                <a:solidFill>
                  <a:srgbClr val="005AAA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484297D-780C-7F3F-E774-507531675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057400"/>
            <a:ext cx="2872409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207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6F8BE-9CDF-23D9-84AC-81A73F44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C6409-11B5-E2AC-8438-659CA7BCF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4100A-D6F4-C89C-864B-1E0CB164A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FD69-6ECF-4557-A51A-D6ECE1A3B3C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1CFF3-3E9D-2DF1-13D6-E400FF7F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24254-C787-17D0-9E9A-13233A1F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2B26-52A0-482E-83A9-2A0A4F23B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4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35F8-06CE-9A80-FBD4-4AAAFB84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7DCCB-7861-4A33-936D-84357F41C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BA033-F46A-6FCE-90D2-EA92AD9C7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FD69-6ECF-4557-A51A-D6ECE1A3B3C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FAB0D-12AD-5794-DDFA-39496995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4D4D1-68A3-389E-079B-752477E72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2B26-52A0-482E-83A9-2A0A4F23B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69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147FE-7292-A895-240F-EA9CD3BF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C5360-113B-E7F3-6415-2E20D192F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6A3C8-FFE4-1597-B47F-9294B1867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C6E95-F6D1-E2BD-B709-7B59A2984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FD69-6ECF-4557-A51A-D6ECE1A3B3C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1B3EC-9F29-B917-BE5F-21876CF2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6FEEF-F964-8A28-709C-6123A7D0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2B26-52A0-482E-83A9-2A0A4F23B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5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94016-FE14-DAE1-0568-0E7006A3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0D716-407D-CC46-46AE-86D07B68E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D34D7-88BE-2C88-E5D6-F8B5EE057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F334BB-4CBF-0ECE-D50A-CA048599B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7486D-A5BB-C883-0C21-63A613583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C9022E-9883-5507-D22A-63957233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FD69-6ECF-4557-A51A-D6ECE1A3B3C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25F3BC-1E20-7E5F-A4D3-D6B077D53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2D6495-7CBC-3580-8842-9658D9B5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2B26-52A0-482E-83A9-2A0A4F23B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2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78CC3-9B24-5D7C-9C03-10FD1D8E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13D0D8-246B-D36B-021B-928053F0C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FD69-6ECF-4557-A51A-D6ECE1A3B3C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CDA4A-18AD-604C-9C7E-89568679A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CF78D-1103-6A53-C127-68EFECB3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2B26-52A0-482E-83A9-2A0A4F23B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66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3923D4-DD7C-AF9F-8207-8EBF115B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FD69-6ECF-4557-A51A-D6ECE1A3B3C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52C3D1-1B48-F591-72B2-F3F446BD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6565E-EDE1-0318-0E4F-6DBE880A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2B26-52A0-482E-83A9-2A0A4F23B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46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121C8-0DFB-9D66-76C4-5052EA00D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71D91-FA9B-EF3F-7E34-650E85CC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9934A-E5D5-1FCA-5877-CF9758DDD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803EB-C2D2-081E-3790-43FFEE75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FD69-6ECF-4557-A51A-D6ECE1A3B3C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C1228-D527-4498-166D-F3D8AE68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D9B84-B2BC-98B1-B952-E96CEF7F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2B26-52A0-482E-83A9-2A0A4F23B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5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6232-F7FF-E6C4-B0A9-2DE6D5FC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80945B-C837-6FAA-925D-7A7494C84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02A7A-1CD0-2397-DE26-0C9A3F904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55D3B-750E-ABD9-CF02-F2ADCEE1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FD69-6ECF-4557-A51A-D6ECE1A3B3C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450C8-A262-238C-5439-53AB9000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BEE14-AE30-6873-6A68-0EC2EFF4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2B26-52A0-482E-83A9-2A0A4F23B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01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9DBF2-9BAC-BAF5-59C3-0DE708636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CEB94-7C9B-5609-A3E3-3D9FF4693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61039-280D-A43B-E9FE-A44059834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FD69-6ECF-4557-A51A-D6ECE1A3B3C1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EB467-27C4-E882-5100-0A2C6B822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ABE3D-6721-4D1D-14F7-A1DC9A6E3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2B26-52A0-482E-83A9-2A0A4F23B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9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llbsp.org.uk/app/uploads/2024/11/LLBSP-WOW-LEICS-LEICESTERSHIRE-2024-2025.pdf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esources.careersandenterprise.co.uk/my-skills-my-future" TargetMode="External"/><Relationship Id="rId5" Type="http://schemas.openxmlformats.org/officeDocument/2006/relationships/hyperlink" Target="https://resources.careersandenterprise.co.uk/my-learning-my-future" TargetMode="External"/><Relationship Id="rId4" Type="http://schemas.openxmlformats.org/officeDocument/2006/relationships/hyperlink" Target="https://www.mypathcareersuk.com/resourc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resources.careersandenterprise.co.uk/resources/aet-and-pinewood-careers-maths-resourc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esources.careersandenterprise.co.uk/resources/aet-and-ekfb-careers-mfl-french-resource" TargetMode="External"/><Relationship Id="rId5" Type="http://schemas.openxmlformats.org/officeDocument/2006/relationships/hyperlink" Target="https://resources.careersandenterprise.co.uk/resources/aet-and-tesco-careers-english-resources" TargetMode="External"/><Relationship Id="rId4" Type="http://schemas.openxmlformats.org/officeDocument/2006/relationships/hyperlink" Target="https://resources.careersandenterprise.co.uk/resources/linking-careers-curriculu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lep.org.uk/app/uploads/2020/12/Employer-Engagement-Guide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groups/cm5m6rkdwyvt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s://llbsp.org.uk/app/uploads/2024/11/LLBSP-WOW-LEICS-LEICESTERSHIRE-2024-2025.pdf" TargetMode="External"/><Relationship Id="rId12" Type="http://schemas.openxmlformats.org/officeDocument/2006/relationships/hyperlink" Target="https://llep.org.uk/our-economy/sector-profile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hyperlink" Target="https://llep.org.uk/skills/information-resources-for-education-professionals/district-snapshots/?dm_i=36DV,170I1,73KAC8,4MCV5,1" TargetMode="External"/><Relationship Id="rId5" Type="http://schemas.openxmlformats.org/officeDocument/2006/relationships/image" Target="../media/image26.png"/><Relationship Id="rId10" Type="http://schemas.openxmlformats.org/officeDocument/2006/relationships/hyperlink" Target="https://llep.yourfutures.uk/" TargetMode="External"/><Relationship Id="rId4" Type="http://schemas.openxmlformats.org/officeDocument/2006/relationships/image" Target="../media/image25.png"/><Relationship Id="rId9" Type="http://schemas.openxmlformats.org/officeDocument/2006/relationships/hyperlink" Target="https://careermap.co.uk/career-advice/parents-and-educators/careerometer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terpillar.com/en/careers/career-areas/college/unitedkingdom/desfordapprenticeships.html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iratechnologyinstitute.co.uk/type-of-course/apprenticeships/page/2/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6.png"/><Relationship Id="rId7" Type="http://schemas.openxmlformats.org/officeDocument/2006/relationships/image" Target="../media/image35.sv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44.svg"/><Relationship Id="rId5" Type="http://schemas.openxmlformats.org/officeDocument/2006/relationships/image" Target="../media/image33.svg"/><Relationship Id="rId10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.png"/><Relationship Id="rId7" Type="http://schemas.openxmlformats.org/officeDocument/2006/relationships/hyperlink" Target="https://www.pallex.co.u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hyperlink" Target="https://generationlogistics.org/" TargetMode="External"/><Relationship Id="rId4" Type="http://schemas.openxmlformats.org/officeDocument/2006/relationships/image" Target="../media/image47.png"/><Relationship Id="rId9" Type="http://schemas.openxmlformats.org/officeDocument/2006/relationships/hyperlink" Target="https://lutterworth.magnapark.co.uk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emc-dnl.co.uk/services/leicestershire-local-skills-improvement-plan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skillsbuilder.org/" TargetMode="Externa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cademy.careersandenterprise.co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52FAC-964A-F170-C56C-FD36D45AA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9064" y="1442044"/>
            <a:ext cx="6607793" cy="2643614"/>
          </a:xfrm>
        </p:spPr>
        <p:txBody>
          <a:bodyPr>
            <a:normAutofit fontScale="90000"/>
          </a:bodyPr>
          <a:lstStyle/>
          <a:p>
            <a:br>
              <a:rPr lang="en-GB" sz="4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4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4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4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4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4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4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4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4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Gatsby Benchmarks, focusing on BM2 LMI &amp; BM4 Linking curriculum learning to careers</a:t>
            </a:r>
            <a:br>
              <a:rPr lang="en-GB" sz="4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A399EB-246D-2560-DF4E-51DDC833E4BF}"/>
              </a:ext>
            </a:extLst>
          </p:cNvPr>
          <p:cNvGrpSpPr/>
          <p:nvPr/>
        </p:nvGrpSpPr>
        <p:grpSpPr>
          <a:xfrm>
            <a:off x="0" y="5525961"/>
            <a:ext cx="12192000" cy="1554496"/>
            <a:chOff x="0" y="5525961"/>
            <a:chExt cx="12192000" cy="15544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50BEE0-8FE4-F59A-16C0-565BA7318E43}"/>
                </a:ext>
              </a:extLst>
            </p:cNvPr>
            <p:cNvSpPr/>
            <p:nvPr/>
          </p:nvSpPr>
          <p:spPr>
            <a:xfrm>
              <a:off x="0" y="5675811"/>
              <a:ext cx="12192000" cy="1182189"/>
            </a:xfrm>
            <a:prstGeom prst="rect">
              <a:avLst/>
            </a:prstGeom>
            <a:solidFill>
              <a:srgbClr val="005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F1E8BA-F328-1798-80E4-8A7DF76E9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8535" y="5926322"/>
              <a:ext cx="2007505" cy="7409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2F0E08-BB16-0705-1096-CD96E4054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59894" y="5806356"/>
              <a:ext cx="2178735" cy="8138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F7F0BC-7264-C54B-48A3-CFAB22D9C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822" y="5525961"/>
              <a:ext cx="3436431" cy="155449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0D6BEE4-2A39-39E1-C797-691085978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15119" y="5850561"/>
              <a:ext cx="1501738" cy="739136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EE96ECC-14B7-6600-FC46-3DBA1815D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93" y="87584"/>
            <a:ext cx="4457914" cy="54629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9E9345-4A10-AB5A-89F2-0008A63ADAE6}"/>
              </a:ext>
            </a:extLst>
          </p:cNvPr>
          <p:cNvSpPr txBox="1"/>
          <p:nvPr/>
        </p:nvSpPr>
        <p:spPr>
          <a:xfrm>
            <a:off x="4540107" y="4857463"/>
            <a:ext cx="260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hlinkClick r:id="rId8"/>
              </a:rPr>
              <a:t>LLEP WORLD OF WORK LEICESTERSHIRE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474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B0D8F-A6E5-3991-11B4-A1D80D68A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7086A8-389C-A959-CCC4-F6C89668A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9B752F3-7893-DE61-E62A-C3A1349A9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97" y="211831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Step 1: Relevance of subjects / programmes of study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20BEB0-CC23-9FAB-CF53-A9355027776D}"/>
              </a:ext>
            </a:extLst>
          </p:cNvPr>
          <p:cNvSpPr txBox="1"/>
          <p:nvPr/>
        </p:nvSpPr>
        <p:spPr>
          <a:xfrm>
            <a:off x="4028722" y="3433796"/>
            <a:ext cx="1685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Prepares them for the workplace and life in the wider community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501E82-EB85-AC94-578D-44925E9044B7}"/>
              </a:ext>
            </a:extLst>
          </p:cNvPr>
          <p:cNvSpPr txBox="1"/>
          <p:nvPr/>
        </p:nvSpPr>
        <p:spPr>
          <a:xfrm>
            <a:off x="6029325" y="2847975"/>
            <a:ext cx="219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Wider perspective – helps the economy and future of our country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BD12C5-D5AC-F54C-608C-6E8B2A71BA3A}"/>
              </a:ext>
            </a:extLst>
          </p:cNvPr>
          <p:cNvSpPr txBox="1"/>
          <p:nvPr/>
        </p:nvSpPr>
        <p:spPr>
          <a:xfrm>
            <a:off x="8753475" y="202882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Help to navigate their career path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215812-5287-6C06-4482-3A5DA765E3EC}"/>
              </a:ext>
            </a:extLst>
          </p:cNvPr>
          <p:cNvSpPr txBox="1"/>
          <p:nvPr/>
        </p:nvSpPr>
        <p:spPr>
          <a:xfrm>
            <a:off x="9138708" y="3970755"/>
            <a:ext cx="240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Improves life opportunities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B55550-E331-6827-539E-2C3EB943F593}"/>
              </a:ext>
            </a:extLst>
          </p:cNvPr>
          <p:cNvSpPr/>
          <p:nvPr/>
        </p:nvSpPr>
        <p:spPr>
          <a:xfrm>
            <a:off x="5307541" y="1270793"/>
            <a:ext cx="67437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Criteria Check</a:t>
            </a:r>
            <a:r>
              <a:rPr lang="en-GB" dirty="0"/>
              <a:t>: All staff highlight the relevance of their subject / programme of study to the world of work, futures and careers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19C6AAB-C5CC-748F-E17E-CF30AC0BE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994755"/>
              </p:ext>
            </p:extLst>
          </p:nvPr>
        </p:nvGraphicFramePr>
        <p:xfrm>
          <a:off x="198966" y="2318258"/>
          <a:ext cx="8480425" cy="167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0425">
                  <a:extLst>
                    <a:ext uri="{9D8B030D-6E8A-4147-A177-3AD203B41FA5}">
                      <a16:colId xmlns:a16="http://schemas.microsoft.com/office/drawing/2014/main" val="1257022121"/>
                    </a:ext>
                  </a:extLst>
                </a:gridCol>
              </a:tblGrid>
              <a:tr h="449755">
                <a:tc>
                  <a:txBody>
                    <a:bodyPr/>
                    <a:lstStyle/>
                    <a:p>
                      <a:r>
                        <a:rPr lang="en-GB" dirty="0"/>
                        <a:t>This can be achieved 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804708"/>
                  </a:ext>
                </a:extLst>
              </a:tr>
              <a:tr h="449755">
                <a:tc>
                  <a:txBody>
                    <a:bodyPr/>
                    <a:lstStyle/>
                    <a:p>
                      <a:r>
                        <a:rPr lang="en-GB" dirty="0"/>
                        <a:t> Specific careers – related sessions, lessons or events (e.g. National Careers Week)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129278"/>
                  </a:ext>
                </a:extLst>
              </a:tr>
              <a:tr h="776289">
                <a:tc>
                  <a:txBody>
                    <a:bodyPr/>
                    <a:lstStyle/>
                    <a:p>
                      <a:r>
                        <a:rPr lang="en-GB" dirty="0"/>
                        <a:t>Sessions designed to help learners and parents and carers with option choices at key transitions – MYPATH resources: </a:t>
                      </a:r>
                      <a:r>
                        <a:rPr lang="en-GB" dirty="0">
                          <a:hlinkClick r:id="rId4"/>
                        </a:rPr>
                        <a:t>MYPATH VIDEOS | MYPATH Careers Resources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95425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3DF18FE-8E75-D396-56CC-7C3DE7B5A993}"/>
              </a:ext>
            </a:extLst>
          </p:cNvPr>
          <p:cNvSpPr txBox="1"/>
          <p:nvPr/>
        </p:nvSpPr>
        <p:spPr>
          <a:xfrm>
            <a:off x="6419850" y="4293920"/>
            <a:ext cx="5305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 resources to help can be found here:</a:t>
            </a:r>
          </a:p>
          <a:p>
            <a:r>
              <a:rPr lang="en-GB" dirty="0">
                <a:hlinkClick r:id="rId5"/>
              </a:rPr>
              <a:t>My Learning My Future | CEC Resource Directory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6"/>
              </a:rPr>
              <a:t>My Skills My Future | CEC Resource Directory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800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B920B-D436-95BA-4AA7-A3C25522C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8D450B-F827-330A-9DA9-D20539A16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42275BE-DF09-0AE5-8FB4-C881712BE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97" y="211831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Step 2: Making links to careers from the curriculum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D748F1-5587-F2D1-9239-F740262C30C3}"/>
              </a:ext>
            </a:extLst>
          </p:cNvPr>
          <p:cNvSpPr txBox="1"/>
          <p:nvPr/>
        </p:nvSpPr>
        <p:spPr>
          <a:xfrm>
            <a:off x="4028722" y="3433796"/>
            <a:ext cx="1685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Prepares them for the workplace and life in the wider community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605EC8-1B14-E5DA-A640-217029EFF803}"/>
              </a:ext>
            </a:extLst>
          </p:cNvPr>
          <p:cNvSpPr txBox="1"/>
          <p:nvPr/>
        </p:nvSpPr>
        <p:spPr>
          <a:xfrm>
            <a:off x="6029325" y="2847975"/>
            <a:ext cx="219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Wider perspective – helps the economy and future of our country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D480DF-D93D-2264-C22B-D2CA0F598186}"/>
              </a:ext>
            </a:extLst>
          </p:cNvPr>
          <p:cNvSpPr txBox="1"/>
          <p:nvPr/>
        </p:nvSpPr>
        <p:spPr>
          <a:xfrm>
            <a:off x="8753475" y="202882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Help to navigate their career path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4B5FBE-185B-3003-418F-9B6AF1CBAAC5}"/>
              </a:ext>
            </a:extLst>
          </p:cNvPr>
          <p:cNvSpPr txBox="1"/>
          <p:nvPr/>
        </p:nvSpPr>
        <p:spPr>
          <a:xfrm>
            <a:off x="9138708" y="3970755"/>
            <a:ext cx="240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Improves life opportunities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ECD715-DC1B-B001-7300-F34D97F8394C}"/>
              </a:ext>
            </a:extLst>
          </p:cNvPr>
          <p:cNvSpPr/>
          <p:nvPr/>
        </p:nvSpPr>
        <p:spPr>
          <a:xfrm>
            <a:off x="5162903" y="966738"/>
            <a:ext cx="67437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Criteria Check:</a:t>
            </a:r>
            <a:r>
              <a:rPr lang="en-GB" dirty="0"/>
              <a:t> Supporting learners to understand how knowledge and skills developed in their curriculum learning helps gain entry to, and be more effective within, a wide range of pathways and occupations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422DB54-CD13-C774-93AB-95934185F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963844"/>
              </p:ext>
            </p:extLst>
          </p:nvPr>
        </p:nvGraphicFramePr>
        <p:xfrm>
          <a:off x="406753" y="2164105"/>
          <a:ext cx="81280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179260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This can be achieved 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99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Making </a:t>
                      </a:r>
                      <a:r>
                        <a:rPr lang="en-GB" b="1" dirty="0"/>
                        <a:t>consistent and relevant </a:t>
                      </a:r>
                      <a:r>
                        <a:rPr lang="en-GB" dirty="0"/>
                        <a:t>links to careers and pathways as new topics or areas of learning are introduced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230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Regularly </a:t>
                      </a:r>
                      <a:r>
                        <a:rPr lang="en-GB" b="1" dirty="0"/>
                        <a:t>mapping</a:t>
                      </a:r>
                      <a:r>
                        <a:rPr lang="en-GB" dirty="0"/>
                        <a:t> and highlighting </a:t>
                      </a:r>
                      <a:r>
                        <a:rPr lang="en-GB" b="1" dirty="0"/>
                        <a:t>key essential skills </a:t>
                      </a:r>
                      <a:r>
                        <a:rPr lang="en-GB" dirty="0"/>
                        <a:t>developed in each lesson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164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Use ‘bell tasks’ or home learning to explore </a:t>
                      </a:r>
                      <a:r>
                        <a:rPr lang="en-GB" b="1" dirty="0"/>
                        <a:t>skills, pathways </a:t>
                      </a:r>
                      <a:r>
                        <a:rPr lang="en-GB" dirty="0"/>
                        <a:t>or roles related to specific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989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Include regular links within </a:t>
                      </a:r>
                      <a:r>
                        <a:rPr lang="en-GB" b="1" dirty="0"/>
                        <a:t>planning </a:t>
                      </a:r>
                      <a:r>
                        <a:rPr lang="en-GB" dirty="0"/>
                        <a:t>documents and schemes of work to show </a:t>
                      </a:r>
                      <a:r>
                        <a:rPr lang="en-GB" b="1" dirty="0"/>
                        <a:t>connections</a:t>
                      </a:r>
                      <a:r>
                        <a:rPr lang="en-GB" dirty="0"/>
                        <a:t> to roles or industries related to specific areas of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2168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57A63A8-F563-1616-0925-EBBAEEFB5F1C}"/>
              </a:ext>
            </a:extLst>
          </p:cNvPr>
          <p:cNvSpPr txBox="1"/>
          <p:nvPr/>
        </p:nvSpPr>
        <p:spPr>
          <a:xfrm>
            <a:off x="8839200" y="3771900"/>
            <a:ext cx="270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Remember to feedback to your career leader!</a:t>
            </a:r>
          </a:p>
        </p:txBody>
      </p:sp>
    </p:spTree>
    <p:extLst>
      <p:ext uri="{BB962C8B-B14F-4D97-AF65-F5344CB8AC3E}">
        <p14:creationId xmlns:p14="http://schemas.microsoft.com/office/powerpoint/2010/main" val="3569252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83730-431A-05E5-7F6F-C9F3788DF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8F3BB4-2FA1-AEDA-56D0-F92290CC7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A8373EB-7ED5-EFFB-C642-388CE3D9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97" y="211831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Step 3: Embedding curriculum learning in the context of the world of 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703FA9-F9B6-1EE9-A35C-C4044F7C60E3}"/>
              </a:ext>
            </a:extLst>
          </p:cNvPr>
          <p:cNvSpPr txBox="1"/>
          <p:nvPr/>
        </p:nvSpPr>
        <p:spPr>
          <a:xfrm>
            <a:off x="4028722" y="3433796"/>
            <a:ext cx="1685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Prepares them for the workplace and life in the wider community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CE9A03-6BD9-1070-7BB8-42B04B527083}"/>
              </a:ext>
            </a:extLst>
          </p:cNvPr>
          <p:cNvSpPr txBox="1"/>
          <p:nvPr/>
        </p:nvSpPr>
        <p:spPr>
          <a:xfrm>
            <a:off x="6029325" y="2847975"/>
            <a:ext cx="219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Wider perspective – helps the economy and future of our country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564E7E-74FD-526B-8C06-5ED2B3BAD6F3}"/>
              </a:ext>
            </a:extLst>
          </p:cNvPr>
          <p:cNvSpPr txBox="1"/>
          <p:nvPr/>
        </p:nvSpPr>
        <p:spPr>
          <a:xfrm>
            <a:off x="8753475" y="202882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Help to navigate their career path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B90F8-5E13-7947-161A-B63AD4FD5AA6}"/>
              </a:ext>
            </a:extLst>
          </p:cNvPr>
          <p:cNvSpPr/>
          <p:nvPr/>
        </p:nvSpPr>
        <p:spPr>
          <a:xfrm>
            <a:off x="8648699" y="966738"/>
            <a:ext cx="3257903" cy="20832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Criteria Check:</a:t>
            </a:r>
            <a:r>
              <a:rPr lang="en-GB" dirty="0"/>
              <a:t> Embedding careers in the curriculum involves all staff consistently highlighting the relevance of their subjects and programme of study to the world of work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6A33BE-5399-4DF4-777C-1780A3040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088124"/>
              </p:ext>
            </p:extLst>
          </p:nvPr>
        </p:nvGraphicFramePr>
        <p:xfrm>
          <a:off x="119591" y="2065556"/>
          <a:ext cx="81280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857002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This can be achieved 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413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Developing </a:t>
                      </a:r>
                      <a:r>
                        <a:rPr lang="en-GB" b="1" dirty="0"/>
                        <a:t>high–quality curriculum resources embedded</a:t>
                      </a:r>
                      <a:r>
                        <a:rPr lang="en-GB" dirty="0"/>
                        <a:t> within the world of work in </a:t>
                      </a:r>
                      <a:r>
                        <a:rPr lang="en-GB" b="1" dirty="0"/>
                        <a:t>partnership with employers</a:t>
                      </a:r>
                      <a:r>
                        <a:rPr lang="en-GB" dirty="0"/>
                        <a:t>. This allows staff to engage learners, support their progress and deliver curriculum outcomes effectively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32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Access the </a:t>
                      </a:r>
                      <a:r>
                        <a:rPr lang="en-GB" dirty="0">
                          <a:hlinkClick r:id="rId4"/>
                        </a:rPr>
                        <a:t>Linking Careers to the Curriculum | CEC Resource Directory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501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BCA3281-8916-33B3-7221-66318AFF4315}"/>
              </a:ext>
            </a:extLst>
          </p:cNvPr>
          <p:cNvSpPr txBox="1"/>
          <p:nvPr/>
        </p:nvSpPr>
        <p:spPr>
          <a:xfrm>
            <a:off x="3905250" y="3815060"/>
            <a:ext cx="6743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Check out these examples:</a:t>
            </a:r>
          </a:p>
          <a:p>
            <a:r>
              <a:rPr lang="en-GB" dirty="0">
                <a:hlinkClick r:id="rId5"/>
              </a:rPr>
              <a:t>AET and Tesco: Careers in English resources | CEC Resource Directory</a:t>
            </a:r>
            <a:endParaRPr lang="en-GB" dirty="0"/>
          </a:p>
          <a:p>
            <a:r>
              <a:rPr lang="en-GB" dirty="0">
                <a:hlinkClick r:id="rId6"/>
              </a:rPr>
              <a:t>AET and EKFB: Careers in MFL (French) resource | CEC Resource Directory</a:t>
            </a:r>
            <a:endParaRPr lang="en-GB" dirty="0"/>
          </a:p>
          <a:p>
            <a:r>
              <a:rPr lang="en-GB" dirty="0">
                <a:hlinkClick r:id="rId7"/>
              </a:rPr>
              <a:t>AET and Pinewood: Careers in Maths Resource | CEC Resource Directory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65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48D49-45FD-A11D-F23D-F3ED0B93E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A0474-CE20-CED3-5EF6-EDB0D31C2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1397EAD-3016-A9CD-0123-F122AEE0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22" y="2417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Step 4: Supporting staff to develop meaningful employer encounters and work experiences linked to curriculum topics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16D05-D7FD-C9AF-D662-7B0342703750}"/>
              </a:ext>
            </a:extLst>
          </p:cNvPr>
          <p:cNvSpPr txBox="1"/>
          <p:nvPr/>
        </p:nvSpPr>
        <p:spPr>
          <a:xfrm>
            <a:off x="4028722" y="3433796"/>
            <a:ext cx="1685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Prepares them for the workplace and life in the wider community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E97CDB-3B53-25B6-92EF-0180A7BBE918}"/>
              </a:ext>
            </a:extLst>
          </p:cNvPr>
          <p:cNvSpPr txBox="1"/>
          <p:nvPr/>
        </p:nvSpPr>
        <p:spPr>
          <a:xfrm>
            <a:off x="8753475" y="202882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Help to navigate their career path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CC0F8-4602-FD45-6753-D796663A330F}"/>
              </a:ext>
            </a:extLst>
          </p:cNvPr>
          <p:cNvSpPr/>
          <p:nvPr/>
        </p:nvSpPr>
        <p:spPr>
          <a:xfrm>
            <a:off x="8753475" y="1310356"/>
            <a:ext cx="3257903" cy="20832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Criteria Check:</a:t>
            </a:r>
            <a:r>
              <a:rPr lang="en-GB" dirty="0"/>
              <a:t> Supporting staff in developing employer encounters and work experiences linked to curriculum topics bridges the gap between academic learning and real-world application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714CAB-D57E-9A61-6E24-0CF54D9EF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324420"/>
              </p:ext>
            </p:extLst>
          </p:nvPr>
        </p:nvGraphicFramePr>
        <p:xfrm>
          <a:off x="180622" y="1819275"/>
          <a:ext cx="81280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62913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This can be achieved 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80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Developing a </a:t>
                      </a:r>
                      <a:r>
                        <a:rPr lang="en-GB" b="1" dirty="0"/>
                        <a:t>network of employer </a:t>
                      </a:r>
                      <a:r>
                        <a:rPr lang="en-GB" dirty="0"/>
                        <a:t>contacts who have links to areas of learning and transferrable skills within the subject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461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Employers visiting </a:t>
                      </a:r>
                      <a:r>
                        <a:rPr lang="en-GB" dirty="0"/>
                        <a:t>your school and providing real world examples linked to areas of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691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Organising </a:t>
                      </a:r>
                      <a:r>
                        <a:rPr lang="en-GB" b="1" dirty="0"/>
                        <a:t>trips to workplaces </a:t>
                      </a:r>
                      <a:r>
                        <a:rPr lang="en-GB" dirty="0"/>
                        <a:t>for students to witness first hand links to subject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5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Working with employers to provide </a:t>
                      </a:r>
                      <a:r>
                        <a:rPr lang="en-GB" b="1" dirty="0"/>
                        <a:t>work experience placements </a:t>
                      </a:r>
                      <a:r>
                        <a:rPr lang="en-GB" dirty="0"/>
                        <a:t>for engaged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437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CCA33D8-0F0C-CA02-6719-38263BCBF6B2}"/>
              </a:ext>
            </a:extLst>
          </p:cNvPr>
          <p:cNvSpPr txBox="1"/>
          <p:nvPr/>
        </p:nvSpPr>
        <p:spPr>
          <a:xfrm>
            <a:off x="8979155" y="4869467"/>
            <a:ext cx="3032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hlinkClick r:id="rId4"/>
            </a:endParaRPr>
          </a:p>
          <a:p>
            <a:r>
              <a:rPr lang="en-GB" dirty="0">
                <a:hlinkClick r:id="rId4"/>
              </a:rPr>
              <a:t>Employer engagement guide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6D1BF9-3C41-FA01-2DAB-A5E7FBF04407}"/>
              </a:ext>
            </a:extLst>
          </p:cNvPr>
          <p:cNvSpPr txBox="1"/>
          <p:nvPr/>
        </p:nvSpPr>
        <p:spPr>
          <a:xfrm>
            <a:off x="8979155" y="4457700"/>
            <a:ext cx="27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Check out our </a:t>
            </a:r>
            <a:r>
              <a:rPr lang="en-GB" b="1" dirty="0"/>
              <a:t>Employer Engagement </a:t>
            </a:r>
            <a:r>
              <a:rPr lang="en-GB" dirty="0"/>
              <a:t>guide here:</a:t>
            </a:r>
          </a:p>
        </p:txBody>
      </p:sp>
    </p:spTree>
    <p:extLst>
      <p:ext uri="{BB962C8B-B14F-4D97-AF65-F5344CB8AC3E}">
        <p14:creationId xmlns:p14="http://schemas.microsoft.com/office/powerpoint/2010/main" val="2452598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62EC9-AA1F-EFD2-F1C3-28DAC8016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0D93A4-99D1-7EC6-B663-82D22020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26" y="827160"/>
            <a:ext cx="3817676" cy="708835"/>
          </a:xfrm>
        </p:spPr>
        <p:txBody>
          <a:bodyPr anchor="b">
            <a:normAutofit fontScale="90000"/>
          </a:bodyPr>
          <a:lstStyle/>
          <a:p>
            <a:r>
              <a:rPr lang="en-GB" sz="3600" b="1" dirty="0">
                <a:latin typeface="Segoe UI"/>
                <a:cs typeface="Segoe UI"/>
              </a:rPr>
              <a:t>Benchmark 2</a:t>
            </a:r>
            <a:br>
              <a:rPr lang="en-GB" sz="3600" b="1" dirty="0">
                <a:latin typeface="Segoe UI"/>
                <a:cs typeface="Segoe UI"/>
              </a:rPr>
            </a:br>
            <a:r>
              <a:rPr lang="en-GB" sz="2700" dirty="0">
                <a:latin typeface="Segoe UI"/>
                <a:cs typeface="Segoe UI"/>
              </a:rPr>
              <a:t>Learning from career &amp;  labour market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CC71D-8F07-95F5-0AB2-198C5721B067}"/>
              </a:ext>
            </a:extLst>
          </p:cNvPr>
          <p:cNvSpPr/>
          <p:nvPr/>
        </p:nvSpPr>
        <p:spPr>
          <a:xfrm>
            <a:off x="0" y="5675811"/>
            <a:ext cx="12192000" cy="1182189"/>
          </a:xfrm>
          <a:prstGeom prst="rect">
            <a:avLst/>
          </a:prstGeom>
          <a:solidFill>
            <a:srgbClr val="005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7" name="Picture 6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76B0D015-147B-BA02-162E-ED4A5E19A9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35" y="5926322"/>
            <a:ext cx="2007505" cy="740989"/>
          </a:xfrm>
          <a:prstGeom prst="rect">
            <a:avLst/>
          </a:prstGeom>
        </p:spPr>
      </p:pic>
      <p:pic>
        <p:nvPicPr>
          <p:cNvPr id="9" name="Picture 8" descr="A logo with text overlay&#10;&#10;AI-generated content may be incorrect.">
            <a:extLst>
              <a:ext uri="{FF2B5EF4-FFF2-40B4-BE49-F238E27FC236}">
                <a16:creationId xmlns:a16="http://schemas.microsoft.com/office/drawing/2014/main" id="{19C4F5C9-36F5-44F0-4DDF-CBDE8B215E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571" y="5806356"/>
            <a:ext cx="2178735" cy="813820"/>
          </a:xfrm>
          <a:prstGeom prst="rect">
            <a:avLst/>
          </a:prstGeom>
        </p:spPr>
      </p:pic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AFB7A27C-4A09-3A77-9B77-B5E93888B1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1930" y="5525961"/>
            <a:ext cx="3436431" cy="1554496"/>
          </a:xfrm>
          <a:prstGeom prst="rect">
            <a:avLst/>
          </a:prstGeom>
        </p:spPr>
      </p:pic>
      <p:pic>
        <p:nvPicPr>
          <p:cNvPr id="13" name="Picture 12" descr="A black and white logo&#10;&#10;AI-generated content may be incorrect.">
            <a:extLst>
              <a:ext uri="{FF2B5EF4-FFF2-40B4-BE49-F238E27FC236}">
                <a16:creationId xmlns:a16="http://schemas.microsoft.com/office/drawing/2014/main" id="{9311766D-AC3A-4218-4F06-DCCDEF0132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5119" y="5850561"/>
            <a:ext cx="1501738" cy="739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B0F677-94BB-D1CC-9964-3B17895D5BCB}"/>
              </a:ext>
            </a:extLst>
          </p:cNvPr>
          <p:cNvSpPr txBox="1"/>
          <p:nvPr/>
        </p:nvSpPr>
        <p:spPr>
          <a:xfrm>
            <a:off x="264336" y="1590916"/>
            <a:ext cx="3340273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500" i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“All pupils/learners, parents and carers, teaching staff and staff that support pupils/learners should have access to good quality, up-to-date information about future pathways, study options and labour market opportunities.</a:t>
            </a:r>
          </a:p>
          <a:p>
            <a:endParaRPr lang="en-GB" sz="1500" i="1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r>
              <a:rPr lang="en-GB" sz="1500" i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Young people with special educational needs and disabilities (SEND) and their parents and carers may require different or additional information.</a:t>
            </a:r>
          </a:p>
          <a:p>
            <a:endParaRPr lang="en-GB" sz="1500" i="1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r>
              <a:rPr lang="en-GB" sz="1500" i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All pupils/learners will need the support of an i</a:t>
            </a:r>
            <a:r>
              <a:rPr lang="en-GB" sz="1600" i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nformed adviser to make best use of available information.”</a:t>
            </a:r>
            <a:endParaRPr lang="en-US" sz="1600" i="1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05CF6E-5666-FFE8-34A3-D22900A0E8A3}"/>
              </a:ext>
            </a:extLst>
          </p:cNvPr>
          <p:cNvGraphicFramePr>
            <a:graphicFrameLocks noGrp="1"/>
          </p:cNvGraphicFramePr>
          <p:nvPr/>
        </p:nvGraphicFramePr>
        <p:xfrm>
          <a:off x="4210916" y="237825"/>
          <a:ext cx="7782521" cy="52282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19348">
                  <a:extLst>
                    <a:ext uri="{9D8B030D-6E8A-4147-A177-3AD203B41FA5}">
                      <a16:colId xmlns:a16="http://schemas.microsoft.com/office/drawing/2014/main" val="1462852580"/>
                    </a:ext>
                  </a:extLst>
                </a:gridCol>
                <a:gridCol w="2763173">
                  <a:extLst>
                    <a:ext uri="{9D8B030D-6E8A-4147-A177-3AD203B41FA5}">
                      <a16:colId xmlns:a16="http://schemas.microsoft.com/office/drawing/2014/main" val="2714246401"/>
                    </a:ext>
                  </a:extLst>
                </a:gridCol>
              </a:tblGrid>
              <a:tr h="299803">
                <a:tc>
                  <a:txBody>
                    <a:bodyPr/>
                    <a:lstStyle/>
                    <a:p>
                      <a:r>
                        <a:rPr lang="en-GB" sz="1400">
                          <a:latin typeface="Segoe UI"/>
                        </a:rPr>
                        <a:t>Summary of updates</a:t>
                      </a:r>
                    </a:p>
                  </a:txBody>
                  <a:tcPr>
                    <a:solidFill>
                      <a:srgbClr val="9EC8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Segoe UI"/>
                        </a:rPr>
                        <a:t>Criteria</a:t>
                      </a:r>
                      <a:endParaRPr lang="en-US"/>
                    </a:p>
                  </a:txBody>
                  <a:tcPr>
                    <a:solidFill>
                      <a:srgbClr val="9EC8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623550"/>
                  </a:ext>
                </a:extLst>
              </a:tr>
              <a:tr h="4923467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400" u="none" strike="noStrike" noProof="0" dirty="0">
                        <a:latin typeface="Segoe UI"/>
                      </a:endParaRPr>
                    </a:p>
                    <a:p>
                      <a:pPr lvl="0">
                        <a:buNone/>
                      </a:pPr>
                      <a:r>
                        <a:rPr lang="en-GB" sz="1400" u="none" strike="noStrike" noProof="0" dirty="0">
                          <a:latin typeface="Segoe UI"/>
                        </a:rPr>
                        <a:t>                     </a:t>
                      </a:r>
                    </a:p>
                    <a:p>
                      <a:pPr lvl="0">
                        <a:buNone/>
                      </a:pPr>
                      <a:endParaRPr lang="en-GB" sz="1400" u="none" strike="noStrike" noProof="0" dirty="0">
                        <a:latin typeface="Segoe UI"/>
                      </a:endParaRPr>
                    </a:p>
                  </a:txBody>
                  <a:tcPr>
                    <a:solidFill>
                      <a:srgbClr val="9EC83C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</a:txBody>
                  <a:tcPr>
                    <a:solidFill>
                      <a:srgbClr val="9EC83C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02928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03BD80A-ABBF-269B-7669-74F0838B9795}"/>
              </a:ext>
            </a:extLst>
          </p:cNvPr>
          <p:cNvSpPr txBox="1"/>
          <p:nvPr/>
        </p:nvSpPr>
        <p:spPr>
          <a:xfrm>
            <a:off x="4210916" y="537449"/>
            <a:ext cx="498175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  <a:buNone/>
            </a:pPr>
            <a:r>
              <a:rPr lang="en-GB" dirty="0"/>
              <a:t> </a:t>
            </a:r>
            <a:r>
              <a:rPr lang="en-GB" sz="1400" b="1" u="none" strike="noStrike" noProof="0" dirty="0">
                <a:latin typeface="Segoe UI"/>
              </a:rPr>
              <a:t>Access for “ALL” to good quality, up-to date information</a:t>
            </a:r>
          </a:p>
          <a:p>
            <a:pPr lvl="0">
              <a:buNone/>
            </a:pPr>
            <a:r>
              <a:rPr lang="en-GB" sz="1400" u="none" strike="noStrike" noProof="0" dirty="0">
                <a:latin typeface="Segoe UI"/>
              </a:rPr>
              <a:t>                    - Careers</a:t>
            </a:r>
          </a:p>
          <a:p>
            <a:pPr lvl="0">
              <a:buNone/>
            </a:pPr>
            <a:r>
              <a:rPr lang="en-GB" sz="1400" u="none" strike="noStrike" noProof="0" dirty="0">
                <a:latin typeface="Segoe UI"/>
              </a:rPr>
              <a:t>                    - Future pathways</a:t>
            </a:r>
          </a:p>
          <a:p>
            <a:pPr lvl="0">
              <a:buNone/>
            </a:pPr>
            <a:r>
              <a:rPr lang="en-GB" sz="1400" u="none" strike="noStrike" noProof="0" dirty="0">
                <a:latin typeface="Segoe UI"/>
              </a:rPr>
              <a:t>                    - Labour market </a:t>
            </a:r>
          </a:p>
          <a:p>
            <a:pPr lvl="0">
              <a:buNone/>
            </a:pPr>
            <a:r>
              <a:rPr lang="en-GB" sz="1400" u="none" strike="noStrike" noProof="0" dirty="0">
                <a:latin typeface="Segoe UI"/>
              </a:rPr>
              <a:t>                    - Include information for teaching staff</a:t>
            </a:r>
          </a:p>
          <a:p>
            <a:pPr lvl="0">
              <a:buNone/>
            </a:pPr>
            <a:endParaRPr lang="en-GB" sz="1400" u="none" strike="noStrike" noProof="0" dirty="0">
              <a:latin typeface="Segoe UI"/>
            </a:endParaRPr>
          </a:p>
          <a:p>
            <a:pPr lvl="0">
              <a:buNone/>
            </a:pPr>
            <a:endParaRPr lang="en-GB" sz="1400" u="none" strike="noStrike" noProof="0" dirty="0">
              <a:latin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u="none" strike="noStrike" baseline="0" noProof="0" dirty="0">
                <a:solidFill>
                  <a:srgbClr val="000000"/>
                </a:solidFill>
                <a:latin typeface="Segoe UI"/>
              </a:rPr>
              <a:t>Tailored support for additional needs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u="none" strike="noStrike" baseline="0" noProof="0" dirty="0">
                <a:solidFill>
                  <a:srgbClr val="000000"/>
                </a:solidFill>
                <a:latin typeface="Segoe UI"/>
              </a:rPr>
              <a:t>                     </a:t>
            </a:r>
            <a:r>
              <a:rPr lang="en-GB" sz="1400" b="0" i="0" u="none" strike="noStrike" baseline="0" noProof="0" dirty="0">
                <a:solidFill>
                  <a:srgbClr val="000000"/>
                </a:solidFill>
                <a:latin typeface="Segoe UI"/>
              </a:rPr>
              <a:t>- Different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u="none" strike="noStrike" baseline="0" noProof="0" dirty="0">
                <a:solidFill>
                  <a:srgbClr val="000000"/>
                </a:solidFill>
                <a:latin typeface="Segoe UI"/>
              </a:rPr>
              <a:t>                     </a:t>
            </a:r>
            <a:r>
              <a:rPr lang="en-GB" sz="1400" b="0" i="0" u="none" strike="noStrike" baseline="0" noProof="0" dirty="0">
                <a:solidFill>
                  <a:srgbClr val="000000"/>
                </a:solidFill>
                <a:latin typeface="Segoe UI"/>
              </a:rPr>
              <a:t>- Additional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u="none" strike="noStrike" baseline="0" noProof="0" dirty="0">
                <a:solidFill>
                  <a:srgbClr val="000000"/>
                </a:solidFill>
                <a:latin typeface="Segoe UI"/>
              </a:rPr>
              <a:t>                     - For pupils/learners AND parents/carers</a:t>
            </a:r>
          </a:p>
          <a:p>
            <a:pPr lvl="0">
              <a:buNone/>
            </a:pPr>
            <a:endParaRPr lang="en-GB" sz="1400" u="none" strike="noStrike" noProof="0" dirty="0">
              <a:latin typeface="Segoe UI"/>
            </a:endParaRPr>
          </a:p>
          <a:p>
            <a:pPr lvl="0">
              <a:buNone/>
            </a:pPr>
            <a:endParaRPr lang="en-GB" sz="1400" u="none" strike="noStrike" noProof="0" dirty="0">
              <a:latin typeface="Segoe UI"/>
            </a:endParaRPr>
          </a:p>
          <a:p>
            <a:pPr lvl="0">
              <a:lnSpc>
                <a:spcPct val="200000"/>
              </a:lnSpc>
              <a:buNone/>
            </a:pPr>
            <a:r>
              <a:rPr lang="en-GB" sz="1400" b="1" u="none" strike="noStrike" noProof="0" dirty="0">
                <a:latin typeface="Segoe UI"/>
              </a:rPr>
              <a:t>Criteria now includes NEXT STEPS (P4A, etc)</a:t>
            </a:r>
          </a:p>
          <a:p>
            <a:pPr lvl="0">
              <a:buNone/>
            </a:pPr>
            <a:r>
              <a:rPr lang="en-GB" sz="1400" u="none" strike="noStrike" noProof="0" dirty="0">
                <a:latin typeface="Segoe UI"/>
              </a:rPr>
              <a:t>                     - Pupils/learners with complex SEND</a:t>
            </a: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D02096-F1B5-6F34-64D1-DD1F291C7D65}"/>
              </a:ext>
            </a:extLst>
          </p:cNvPr>
          <p:cNvSpPr txBox="1"/>
          <p:nvPr/>
        </p:nvSpPr>
        <p:spPr>
          <a:xfrm>
            <a:off x="9318361" y="932507"/>
            <a:ext cx="26044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Segoe UI"/>
                <a:cs typeface="Segoe UI"/>
              </a:rPr>
              <a:t>During </a:t>
            </a:r>
            <a:r>
              <a:rPr lang="en-GB" sz="1400" b="1" dirty="0">
                <a:latin typeface="Segoe UI"/>
                <a:cs typeface="Segoe UI"/>
              </a:rPr>
              <a:t>each key stage/programme of study</a:t>
            </a:r>
            <a:r>
              <a:rPr lang="en-GB" sz="1400" dirty="0">
                <a:latin typeface="Segoe UI"/>
                <a:cs typeface="Segoe UI"/>
              </a:rPr>
              <a:t>, all pupils/learners should access and use information about careers, pathways and the labour market to inform their own decisions on study options </a:t>
            </a:r>
            <a:r>
              <a:rPr lang="en-GB" sz="1400" b="1" dirty="0">
                <a:latin typeface="Segoe UI"/>
                <a:cs typeface="Segoe UI"/>
              </a:rPr>
              <a:t>or next steps</a:t>
            </a:r>
            <a:r>
              <a:rPr lang="en-GB" sz="1400" b="0" dirty="0">
                <a:latin typeface="Segoe UI"/>
                <a:cs typeface="Segoe UI"/>
              </a:rPr>
              <a:t>.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Segoe UI"/>
                <a:cs typeface="Segoe UI"/>
              </a:rPr>
              <a:t>Parents </a:t>
            </a:r>
            <a:r>
              <a:rPr lang="en-GB" sz="1400" b="1" dirty="0">
                <a:latin typeface="Segoe UI"/>
                <a:cs typeface="Segoe UI"/>
              </a:rPr>
              <a:t>and carers </a:t>
            </a:r>
            <a:r>
              <a:rPr lang="en-GB" sz="1400" dirty="0">
                <a:latin typeface="Segoe UI"/>
                <a:cs typeface="Segoe UI"/>
              </a:rPr>
              <a:t>should be encouraged, </a:t>
            </a:r>
            <a:r>
              <a:rPr lang="en-GB" sz="1400" b="1" dirty="0">
                <a:latin typeface="Segoe UI"/>
                <a:cs typeface="Segoe UI"/>
              </a:rPr>
              <a:t>and supported</a:t>
            </a:r>
            <a:r>
              <a:rPr lang="en-GB" sz="1400" dirty="0">
                <a:latin typeface="Segoe UI"/>
                <a:cs typeface="Segoe UI"/>
              </a:rPr>
              <a:t> to access and use information about careers, pathways and the labour market to inform their support for pupils/learners in their care.</a:t>
            </a:r>
            <a:endParaRPr lang="en-GB" sz="1400" b="0" dirty="0">
              <a:latin typeface="Segoe UI"/>
              <a:cs typeface="Segoe U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6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2C5AF-B4BA-B532-9FCC-EC9F143EC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4F44DA-610C-F4C5-5E65-376F93FD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35" y="445443"/>
            <a:ext cx="3817676" cy="708835"/>
          </a:xfrm>
        </p:spPr>
        <p:txBody>
          <a:bodyPr anchor="b">
            <a:normAutofit fontScale="90000"/>
          </a:bodyPr>
          <a:lstStyle/>
          <a:p>
            <a:r>
              <a:rPr lang="en-GB" sz="3600" b="1" dirty="0">
                <a:latin typeface="Segoe UI"/>
                <a:cs typeface="Segoe UI"/>
              </a:rPr>
              <a:t>Benchmark 2</a:t>
            </a:r>
            <a:br>
              <a:rPr lang="en-GB" sz="3600" b="1" dirty="0">
                <a:latin typeface="Segoe UI"/>
                <a:cs typeface="Segoe UI"/>
              </a:rPr>
            </a:br>
            <a:r>
              <a:rPr lang="en-GB" sz="2000" dirty="0">
                <a:latin typeface="Segoe UI"/>
                <a:cs typeface="Segoe UI"/>
              </a:rPr>
              <a:t>Learning from career &amp;  labour market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2AE68D-B000-5B06-5F2C-76E993500AC7}"/>
              </a:ext>
            </a:extLst>
          </p:cNvPr>
          <p:cNvSpPr/>
          <p:nvPr/>
        </p:nvSpPr>
        <p:spPr>
          <a:xfrm>
            <a:off x="0" y="5675811"/>
            <a:ext cx="12192000" cy="1182189"/>
          </a:xfrm>
          <a:prstGeom prst="rect">
            <a:avLst/>
          </a:prstGeom>
          <a:solidFill>
            <a:srgbClr val="005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7" name="Picture 6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7611246A-9402-810C-C874-959FDDD2A5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35" y="5926322"/>
            <a:ext cx="2007505" cy="740989"/>
          </a:xfrm>
          <a:prstGeom prst="rect">
            <a:avLst/>
          </a:prstGeom>
        </p:spPr>
      </p:pic>
      <p:pic>
        <p:nvPicPr>
          <p:cNvPr id="9" name="Picture 8" descr="A logo with text overlay&#10;&#10;AI-generated content may be incorrect.">
            <a:extLst>
              <a:ext uri="{FF2B5EF4-FFF2-40B4-BE49-F238E27FC236}">
                <a16:creationId xmlns:a16="http://schemas.microsoft.com/office/drawing/2014/main" id="{4D864ACF-CD9E-E5EF-7C41-F4D4F605A4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571" y="5806356"/>
            <a:ext cx="2178735" cy="813820"/>
          </a:xfrm>
          <a:prstGeom prst="rect">
            <a:avLst/>
          </a:prstGeom>
        </p:spPr>
      </p:pic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CB71457B-3ED7-ADD3-AE08-D360A81C6C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1930" y="5525961"/>
            <a:ext cx="3436431" cy="1554496"/>
          </a:xfrm>
          <a:prstGeom prst="rect">
            <a:avLst/>
          </a:prstGeom>
        </p:spPr>
      </p:pic>
      <p:pic>
        <p:nvPicPr>
          <p:cNvPr id="13" name="Picture 12" descr="A black and white logo&#10;&#10;AI-generated content may be incorrect.">
            <a:extLst>
              <a:ext uri="{FF2B5EF4-FFF2-40B4-BE49-F238E27FC236}">
                <a16:creationId xmlns:a16="http://schemas.microsoft.com/office/drawing/2014/main" id="{1FC53288-1621-1049-4170-481A2DED6C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5119" y="5850561"/>
            <a:ext cx="1501738" cy="7391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5EF824-3847-2519-C798-81EE9EA58BB8}"/>
              </a:ext>
            </a:extLst>
          </p:cNvPr>
          <p:cNvSpPr txBox="1"/>
          <p:nvPr/>
        </p:nvSpPr>
        <p:spPr>
          <a:xfrm>
            <a:off x="269226" y="1535995"/>
            <a:ext cx="343643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Teaching staff and staff that support pupils/learners should have access to good quality, up-to-date information about future pathways, study options and labour market opportunities.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i="1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Support with the delivery of -</a:t>
            </a:r>
            <a:r>
              <a:rPr lang="en-GB" sz="1600" dirty="0">
                <a:latin typeface="Segoe UI"/>
                <a:cs typeface="Segoe UI"/>
              </a:rPr>
              <a:t> </a:t>
            </a:r>
            <a:r>
              <a:rPr lang="en-GB" sz="1600" b="1" dirty="0">
                <a:solidFill>
                  <a:schemeClr val="bg1"/>
                </a:solidFill>
                <a:latin typeface="Segoe UI"/>
                <a:cs typeface="Segoe UI"/>
              </a:rPr>
              <a:t>each key stage/programme of study</a:t>
            </a:r>
            <a:r>
              <a:rPr lang="en-GB" sz="1600" dirty="0">
                <a:solidFill>
                  <a:schemeClr val="bg1"/>
                </a:solidFill>
                <a:latin typeface="Segoe UI"/>
                <a:cs typeface="Segoe UI"/>
              </a:rPr>
              <a:t>, all pupils/learners should access and use information about careers, pathways and the labour market to inform their own decisions on study options </a:t>
            </a:r>
            <a:r>
              <a:rPr lang="en-GB" sz="1600" b="1" dirty="0">
                <a:solidFill>
                  <a:schemeClr val="bg1"/>
                </a:solidFill>
                <a:latin typeface="Segoe UI"/>
                <a:cs typeface="Segoe UI"/>
              </a:rPr>
              <a:t>or next steps</a:t>
            </a:r>
            <a:r>
              <a:rPr lang="en-GB" sz="1600" b="0" dirty="0">
                <a:solidFill>
                  <a:schemeClr val="bg1"/>
                </a:solidFill>
                <a:latin typeface="Segoe UI"/>
                <a:cs typeface="Segoe UI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i="1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0DD2E-60B0-6FE5-1A16-75BA0CECDF12}"/>
              </a:ext>
            </a:extLst>
          </p:cNvPr>
          <p:cNvSpPr txBox="1"/>
          <p:nvPr/>
        </p:nvSpPr>
        <p:spPr>
          <a:xfrm>
            <a:off x="4184880" y="228166"/>
            <a:ext cx="773789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7"/>
              </a:rPr>
              <a:t>LLEP WORLD OF WORK LEICESTERSHIRE</a:t>
            </a:r>
            <a:r>
              <a:rPr lang="en-GB" dirty="0"/>
              <a:t> – Information for young people on industries across the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8"/>
              </a:rPr>
              <a:t>Which could you choose in 2025: College, apprenticeship or </a:t>
            </a:r>
            <a:r>
              <a:rPr lang="en-GB" dirty="0" err="1">
                <a:hlinkClick r:id="rId8"/>
              </a:rPr>
              <a:t>uni</a:t>
            </a:r>
            <a:r>
              <a:rPr lang="en-GB" dirty="0">
                <a:hlinkClick r:id="rId8"/>
              </a:rPr>
              <a:t>? - Careers - BBC Bitesize</a:t>
            </a:r>
            <a:r>
              <a:rPr lang="en-GB" dirty="0"/>
              <a:t> – Information on different careers, employment trends, salaries,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hlinkClick r:id="rId9"/>
              </a:rPr>
              <a:t>Careerometer</a:t>
            </a:r>
            <a:r>
              <a:rPr lang="en-GB" dirty="0">
                <a:hlinkClick r:id="rId9"/>
              </a:rPr>
              <a:t> | </a:t>
            </a:r>
            <a:r>
              <a:rPr lang="en-GB" dirty="0" err="1">
                <a:hlinkClick r:id="rId9"/>
              </a:rPr>
              <a:t>Careermap</a:t>
            </a:r>
            <a:r>
              <a:rPr lang="en-GB" dirty="0"/>
              <a:t> – A tool to compare different jobs, including salaries, predicted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10"/>
              </a:rPr>
              <a:t>Leicester and Leicestershire – Your Futures</a:t>
            </a:r>
            <a:r>
              <a:rPr lang="en-GB" dirty="0"/>
              <a:t> – Local labour market information in an easy and accessible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11"/>
              </a:rPr>
              <a:t>District Snapshots – LLBSP</a:t>
            </a:r>
            <a:r>
              <a:rPr lang="en-GB" dirty="0"/>
              <a:t> Information about key local employers across the city of Leicester and each of the seven districts of Leicestershire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12"/>
              </a:rPr>
              <a:t>Sector Profiles – LLBSP</a:t>
            </a:r>
            <a:r>
              <a:rPr lang="en-GB" dirty="0"/>
              <a:t> Economic and growth indicators and future skill challenges across our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751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F6F88-DE40-74BC-FA5B-1563F978E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6BE475-402D-06B4-A887-9684FDC2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35" y="445443"/>
            <a:ext cx="3817676" cy="708835"/>
          </a:xfrm>
        </p:spPr>
        <p:txBody>
          <a:bodyPr anchor="b">
            <a:normAutofit fontScale="90000"/>
          </a:bodyPr>
          <a:lstStyle/>
          <a:p>
            <a:r>
              <a:rPr lang="en-GB" sz="3600" b="1" dirty="0">
                <a:latin typeface="Segoe UI"/>
                <a:cs typeface="Segoe UI"/>
              </a:rPr>
              <a:t>Benchmark 2</a:t>
            </a:r>
            <a:br>
              <a:rPr lang="en-GB" sz="3600" b="1" dirty="0">
                <a:latin typeface="Segoe UI"/>
                <a:cs typeface="Segoe UI"/>
              </a:rPr>
            </a:br>
            <a:r>
              <a:rPr lang="en-GB" sz="2000" dirty="0">
                <a:latin typeface="Segoe UI"/>
                <a:cs typeface="Segoe UI"/>
              </a:rPr>
              <a:t>Learning from career &amp;  labour market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D650E-5CEB-5B2E-EA7C-CEB97585D1CA}"/>
              </a:ext>
            </a:extLst>
          </p:cNvPr>
          <p:cNvSpPr/>
          <p:nvPr/>
        </p:nvSpPr>
        <p:spPr>
          <a:xfrm>
            <a:off x="0" y="5675811"/>
            <a:ext cx="12192000" cy="1182189"/>
          </a:xfrm>
          <a:prstGeom prst="rect">
            <a:avLst/>
          </a:prstGeom>
          <a:solidFill>
            <a:srgbClr val="005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7" name="Picture 6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E5D0A65-60A1-7B05-2E79-153C308CDE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35" y="5926322"/>
            <a:ext cx="2007505" cy="740989"/>
          </a:xfrm>
          <a:prstGeom prst="rect">
            <a:avLst/>
          </a:prstGeom>
        </p:spPr>
      </p:pic>
      <p:pic>
        <p:nvPicPr>
          <p:cNvPr id="9" name="Picture 8" descr="A logo with text overlay&#10;&#10;AI-generated content may be incorrect.">
            <a:extLst>
              <a:ext uri="{FF2B5EF4-FFF2-40B4-BE49-F238E27FC236}">
                <a16:creationId xmlns:a16="http://schemas.microsoft.com/office/drawing/2014/main" id="{C89CC9DC-880B-8413-CDC1-840F11243D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571" y="5806356"/>
            <a:ext cx="2178735" cy="813820"/>
          </a:xfrm>
          <a:prstGeom prst="rect">
            <a:avLst/>
          </a:prstGeom>
        </p:spPr>
      </p:pic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A2184E55-01BD-64F2-DCD7-7933019C08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1930" y="5525961"/>
            <a:ext cx="3436431" cy="1554496"/>
          </a:xfrm>
          <a:prstGeom prst="rect">
            <a:avLst/>
          </a:prstGeom>
        </p:spPr>
      </p:pic>
      <p:pic>
        <p:nvPicPr>
          <p:cNvPr id="13" name="Picture 12" descr="A black and white logo&#10;&#10;AI-generated content may be incorrect.">
            <a:extLst>
              <a:ext uri="{FF2B5EF4-FFF2-40B4-BE49-F238E27FC236}">
                <a16:creationId xmlns:a16="http://schemas.microsoft.com/office/drawing/2014/main" id="{C01ECEF1-5CD6-BFE8-26C4-3FE5F8C5DE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5119" y="5850561"/>
            <a:ext cx="1501738" cy="739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764667-E347-E01D-51BF-EF2F1FC290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2011" y="0"/>
            <a:ext cx="2598004" cy="3183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FAF96D-CFF3-A3A4-93FD-7B904438D6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0015" y="0"/>
            <a:ext cx="2456586" cy="31837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9A44D2-D869-0BAF-B3BE-227154D137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6601" y="0"/>
            <a:ext cx="2426062" cy="32072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E7B50A-9A59-1538-D320-DD00679970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3385" y="3359299"/>
            <a:ext cx="3633920" cy="21718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790CD8-90D9-9524-8271-47A3C604AB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5033" y="3358485"/>
            <a:ext cx="3170647" cy="21796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F36C194-6DCF-20C0-15C0-51A2FC7ABD20}"/>
              </a:ext>
            </a:extLst>
          </p:cNvPr>
          <p:cNvSpPr txBox="1"/>
          <p:nvPr/>
        </p:nvSpPr>
        <p:spPr>
          <a:xfrm>
            <a:off x="353636" y="2643271"/>
            <a:ext cx="3170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085899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D20F-28EC-CE85-2480-46404F78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12432" cy="1325563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Engineering and Advanced Manufacturing</a:t>
            </a: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94964-41B5-7051-18BD-E3263AA9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A987F4-22DB-10B0-B1C7-E98FE141A0C2}"/>
              </a:ext>
            </a:extLst>
          </p:cNvPr>
          <p:cNvSpPr txBox="1"/>
          <p:nvPr/>
        </p:nvSpPr>
        <p:spPr>
          <a:xfrm>
            <a:off x="2876765" y="1767155"/>
            <a:ext cx="571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CDBD3-F79A-87CC-72E1-254137940A53}"/>
              </a:ext>
            </a:extLst>
          </p:cNvPr>
          <p:cNvSpPr txBox="1"/>
          <p:nvPr/>
        </p:nvSpPr>
        <p:spPr>
          <a:xfrm>
            <a:off x="7669659" y="517464"/>
            <a:ext cx="2455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Useful subjects: Maths, Physics, ICT, Design Technology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Graphic 8" descr="Lightbulb with solid fill">
            <a:extLst>
              <a:ext uri="{FF2B5EF4-FFF2-40B4-BE49-F238E27FC236}">
                <a16:creationId xmlns:a16="http://schemas.microsoft.com/office/drawing/2014/main" id="{069F29C0-AD51-AD9E-D140-CA9AD69F6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2371" y="542257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1437AB-0257-6118-3BEC-B71FAA069DAD}"/>
              </a:ext>
            </a:extLst>
          </p:cNvPr>
          <p:cNvSpPr txBox="1"/>
          <p:nvPr/>
        </p:nvSpPr>
        <p:spPr>
          <a:xfrm>
            <a:off x="5455578" y="4730148"/>
            <a:ext cx="5599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Pathways – Routes in at all levels. Vocational learning is highly valued. Apprenticeships available</a:t>
            </a:r>
          </a:p>
          <a:p>
            <a:endParaRPr lang="en-GB" dirty="0"/>
          </a:p>
        </p:txBody>
      </p:sp>
      <p:pic>
        <p:nvPicPr>
          <p:cNvPr id="15" name="Graphic 14" descr="Route (Two Pins With A Path) with solid fill">
            <a:extLst>
              <a:ext uri="{FF2B5EF4-FFF2-40B4-BE49-F238E27FC236}">
                <a16:creationId xmlns:a16="http://schemas.microsoft.com/office/drawing/2014/main" id="{422655FE-6D5A-8D1E-41EB-F17D8867C2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45056" y="4508101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C5E91B-28D0-AF92-BFD2-4926607A61F0}"/>
              </a:ext>
            </a:extLst>
          </p:cNvPr>
          <p:cNvSpPr txBox="1"/>
          <p:nvPr/>
        </p:nvSpPr>
        <p:spPr>
          <a:xfrm>
            <a:off x="739740" y="1839240"/>
            <a:ext cx="10315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6" name="Graphic 5" descr="Blueprint with solid fill">
            <a:extLst>
              <a:ext uri="{FF2B5EF4-FFF2-40B4-BE49-F238E27FC236}">
                <a16:creationId xmlns:a16="http://schemas.microsoft.com/office/drawing/2014/main" id="{D4C8F65F-8745-E6EC-0455-5CF5D419F3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87173" y="341727"/>
            <a:ext cx="1423827" cy="1423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2A77C1-6A83-08C6-9846-4B0D016086CF}"/>
              </a:ext>
            </a:extLst>
          </p:cNvPr>
          <p:cNvSpPr txBox="1"/>
          <p:nvPr/>
        </p:nvSpPr>
        <p:spPr>
          <a:xfrm>
            <a:off x="838200" y="2270589"/>
            <a:ext cx="106140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Second highest paying sector in the area, accounts for 11% of the regions workforce</a:t>
            </a:r>
          </a:p>
          <a:p>
            <a:endParaRPr lang="en-GB" dirty="0"/>
          </a:p>
          <a:p>
            <a:r>
              <a:rPr lang="en-GB" dirty="0"/>
              <a:t>Careers include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Research, Testing, Developing Prototypes, Production Engineering &amp; Maintenance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/>
              <a:t>Predicted skills shortage in 10 years time / a change in skillset required</a:t>
            </a:r>
          </a:p>
          <a:p>
            <a:endParaRPr lang="en-GB" dirty="0"/>
          </a:p>
          <a:p>
            <a:r>
              <a:rPr lang="en-GB" dirty="0"/>
              <a:t>Loughborough Science Park and MIRA Technology Park leading research and development in Europe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B060E0-C10A-FF75-1648-7CD878A655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9248" y="4472369"/>
            <a:ext cx="3267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22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D20F-28EC-CE85-2480-46404F78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5" y="207574"/>
            <a:ext cx="5712432" cy="1325563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Engineering and Advanced Manufacturing</a:t>
            </a: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94964-41B5-7051-18BD-E3263AA9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A987F4-22DB-10B0-B1C7-E98FE141A0C2}"/>
              </a:ext>
            </a:extLst>
          </p:cNvPr>
          <p:cNvSpPr txBox="1"/>
          <p:nvPr/>
        </p:nvSpPr>
        <p:spPr>
          <a:xfrm>
            <a:off x="2876765" y="1767155"/>
            <a:ext cx="571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CDBD3-F79A-87CC-72E1-254137940A53}"/>
              </a:ext>
            </a:extLst>
          </p:cNvPr>
          <p:cNvSpPr txBox="1"/>
          <p:nvPr/>
        </p:nvSpPr>
        <p:spPr>
          <a:xfrm>
            <a:off x="7669659" y="517464"/>
            <a:ext cx="245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5E91B-28D0-AF92-BFD2-4926607A61F0}"/>
              </a:ext>
            </a:extLst>
          </p:cNvPr>
          <p:cNvSpPr txBox="1"/>
          <p:nvPr/>
        </p:nvSpPr>
        <p:spPr>
          <a:xfrm>
            <a:off x="739740" y="1839240"/>
            <a:ext cx="10315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A77C1-6A83-08C6-9846-4B0D016086CF}"/>
              </a:ext>
            </a:extLst>
          </p:cNvPr>
          <p:cNvSpPr txBox="1"/>
          <p:nvPr/>
        </p:nvSpPr>
        <p:spPr>
          <a:xfrm>
            <a:off x="838200" y="2270589"/>
            <a:ext cx="1061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B060E0-C10A-FF75-1648-7CD878A65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657" y="970175"/>
            <a:ext cx="3267075" cy="99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663195-2EE3-5C82-5DCF-419E8AC80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346" y="2022811"/>
            <a:ext cx="5397777" cy="12002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E5E0BC-1633-E5F1-22B3-0C0B070B53EC}"/>
              </a:ext>
            </a:extLst>
          </p:cNvPr>
          <p:cNvSpPr txBox="1"/>
          <p:nvPr/>
        </p:nvSpPr>
        <p:spPr>
          <a:xfrm>
            <a:off x="6616346" y="3570514"/>
            <a:ext cx="5338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Apprenticeships advertised on the Mira Technology website. L2 to Degree Level available.</a:t>
            </a:r>
          </a:p>
          <a:p>
            <a:endParaRPr lang="en-GB" dirty="0"/>
          </a:p>
          <a:p>
            <a:r>
              <a:rPr lang="en-GB" dirty="0">
                <a:hlinkClick r:id="rId6"/>
              </a:rPr>
              <a:t>Apprenticeships Archives - Page 2 of 3 - MTI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2912E0-8522-2E46-50A5-37D5A592C8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75" y="1960775"/>
            <a:ext cx="5698955" cy="28100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1F8D162-3261-3647-8C0F-F074D22C9F94}"/>
              </a:ext>
            </a:extLst>
          </p:cNvPr>
          <p:cNvSpPr txBox="1"/>
          <p:nvPr/>
        </p:nvSpPr>
        <p:spPr>
          <a:xfrm>
            <a:off x="247752" y="50458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Caterpillar | Desford Apprenticeship Opportunities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103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D20F-28EC-CE85-2480-46404F78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12432" cy="1325563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Logistics &amp; Distribution</a:t>
            </a: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94964-41B5-7051-18BD-E3263AA9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A987F4-22DB-10B0-B1C7-E98FE141A0C2}"/>
              </a:ext>
            </a:extLst>
          </p:cNvPr>
          <p:cNvSpPr txBox="1"/>
          <p:nvPr/>
        </p:nvSpPr>
        <p:spPr>
          <a:xfrm>
            <a:off x="2876765" y="1767155"/>
            <a:ext cx="571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CDBD3-F79A-87CC-72E1-254137940A53}"/>
              </a:ext>
            </a:extLst>
          </p:cNvPr>
          <p:cNvSpPr txBox="1"/>
          <p:nvPr/>
        </p:nvSpPr>
        <p:spPr>
          <a:xfrm>
            <a:off x="7669659" y="517464"/>
            <a:ext cx="2455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Useful subjects: Maths, Business and Admin, ICT, Languages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Graphic 8" descr="Lightbulb with solid fill">
            <a:extLst>
              <a:ext uri="{FF2B5EF4-FFF2-40B4-BE49-F238E27FC236}">
                <a16:creationId xmlns:a16="http://schemas.microsoft.com/office/drawing/2014/main" id="{069F29C0-AD51-AD9E-D140-CA9AD69F6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2371" y="542257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1437AB-0257-6118-3BEC-B71FAA069DAD}"/>
              </a:ext>
            </a:extLst>
          </p:cNvPr>
          <p:cNvSpPr txBox="1"/>
          <p:nvPr/>
        </p:nvSpPr>
        <p:spPr>
          <a:xfrm>
            <a:off x="5455578" y="4730148"/>
            <a:ext cx="5599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Pathways – Entry Level include Distribution Clerk, Customer Services. Apprenticeships &amp; Graduate schemes in planning and purchasing </a:t>
            </a:r>
          </a:p>
          <a:p>
            <a:endParaRPr lang="en-GB" dirty="0"/>
          </a:p>
        </p:txBody>
      </p:sp>
      <p:pic>
        <p:nvPicPr>
          <p:cNvPr id="15" name="Graphic 14" descr="Route (Two Pins With A Path) with solid fill">
            <a:extLst>
              <a:ext uri="{FF2B5EF4-FFF2-40B4-BE49-F238E27FC236}">
                <a16:creationId xmlns:a16="http://schemas.microsoft.com/office/drawing/2014/main" id="{422655FE-6D5A-8D1E-41EB-F17D8867C2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45056" y="4508101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C5E91B-28D0-AF92-BFD2-4926607A61F0}"/>
              </a:ext>
            </a:extLst>
          </p:cNvPr>
          <p:cNvSpPr txBox="1"/>
          <p:nvPr/>
        </p:nvSpPr>
        <p:spPr>
          <a:xfrm>
            <a:off x="739740" y="1839240"/>
            <a:ext cx="10315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6" name="Graphic 5" descr="Truck with solid fill">
            <a:extLst>
              <a:ext uri="{FF2B5EF4-FFF2-40B4-BE49-F238E27FC236}">
                <a16:creationId xmlns:a16="http://schemas.microsoft.com/office/drawing/2014/main" id="{C69A3600-8EBE-5D17-99C7-6E022F2537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02238" y="329047"/>
            <a:ext cx="1457218" cy="1457218"/>
          </a:xfrm>
          <a:prstGeom prst="rect">
            <a:avLst/>
          </a:prstGeom>
        </p:spPr>
      </p:pic>
      <p:pic>
        <p:nvPicPr>
          <p:cNvPr id="13" name="Graphic 12" descr="Take Off with solid fill">
            <a:extLst>
              <a:ext uri="{FF2B5EF4-FFF2-40B4-BE49-F238E27FC236}">
                <a16:creationId xmlns:a16="http://schemas.microsoft.com/office/drawing/2014/main" id="{B0C36D03-9469-7988-09AC-1A84C15BEB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63707" y="1776152"/>
            <a:ext cx="914400" cy="914400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0FB2FA8-7A4B-1054-5A4F-73543270D7B8}"/>
              </a:ext>
            </a:extLst>
          </p:cNvPr>
          <p:cNvSpPr/>
          <p:nvPr/>
        </p:nvSpPr>
        <p:spPr>
          <a:xfrm>
            <a:off x="1004401" y="3035104"/>
            <a:ext cx="1060704" cy="914400"/>
          </a:xfrm>
          <a:prstGeom prst="triangl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8354A4-D156-B928-F33B-36E6A0D32E5E}"/>
              </a:ext>
            </a:extLst>
          </p:cNvPr>
          <p:cNvSpPr txBox="1"/>
          <p:nvPr/>
        </p:nvSpPr>
        <p:spPr>
          <a:xfrm>
            <a:off x="2280863" y="2619910"/>
            <a:ext cx="855837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Golden Triangle of Logistics </a:t>
            </a:r>
            <a:r>
              <a:rPr lang="en-GB" dirty="0"/>
              <a:t>– transport network</a:t>
            </a:r>
          </a:p>
          <a:p>
            <a:r>
              <a:rPr lang="en-GB" dirty="0"/>
              <a:t>Sector is set to grow by 10% by 2023</a:t>
            </a:r>
          </a:p>
          <a:p>
            <a:r>
              <a:rPr lang="en-GB" b="1" dirty="0">
                <a:solidFill>
                  <a:schemeClr val="accent1"/>
                </a:solidFill>
              </a:rPr>
              <a:t>Magna Park </a:t>
            </a:r>
            <a:r>
              <a:rPr lang="en-GB" dirty="0"/>
              <a:t>is Europe’s largest distribution centre and East Midlands Airport is the UK base for FedEx, DHL and UPS – the UKs busiest cargo airport</a:t>
            </a:r>
          </a:p>
          <a:p>
            <a:endParaRPr lang="en-GB" dirty="0"/>
          </a:p>
          <a:p>
            <a:r>
              <a:rPr lang="en-GB" b="1" dirty="0">
                <a:solidFill>
                  <a:schemeClr val="accent1"/>
                </a:solidFill>
              </a:rPr>
              <a:t>Problem Solving </a:t>
            </a:r>
            <a:r>
              <a:rPr lang="en-GB" dirty="0"/>
              <a:t>Skills </a:t>
            </a:r>
            <a:r>
              <a:rPr lang="en-GB" b="1" dirty="0">
                <a:solidFill>
                  <a:schemeClr val="accent1"/>
                </a:solidFill>
              </a:rPr>
              <a:t>Adaptability</a:t>
            </a:r>
            <a:r>
              <a:rPr lang="en-GB" dirty="0"/>
              <a:t> and </a:t>
            </a:r>
            <a:r>
              <a:rPr lang="en-GB" b="1" dirty="0">
                <a:solidFill>
                  <a:schemeClr val="accent1"/>
                </a:solidFill>
              </a:rPr>
              <a:t>Calm under Pressure </a:t>
            </a:r>
            <a:r>
              <a:rPr lang="en-GB" dirty="0"/>
              <a:t>are highly valued!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Graphic 7" descr="Crown with solid fill">
            <a:extLst>
              <a:ext uri="{FF2B5EF4-FFF2-40B4-BE49-F238E27FC236}">
                <a16:creationId xmlns:a16="http://schemas.microsoft.com/office/drawing/2014/main" id="{27B688BC-ECFF-CFA9-21B1-79AA1AE40D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7553" y="21380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4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694964-41B5-7051-18BD-E3263AA9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26F03DC-B1E3-5262-7455-0CFF3CBA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Session outline</a:t>
            </a:r>
          </a:p>
        </p:txBody>
      </p:sp>
      <p:pic>
        <p:nvPicPr>
          <p:cNvPr id="7" name="Graphic 6" descr="Priorities with solid fill">
            <a:extLst>
              <a:ext uri="{FF2B5EF4-FFF2-40B4-BE49-F238E27FC236}">
                <a16:creationId xmlns:a16="http://schemas.microsoft.com/office/drawing/2014/main" id="{54A2D4D5-D5F6-CF52-EBB5-5A3D0A186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0" y="2166647"/>
            <a:ext cx="914400" cy="914400"/>
          </a:xfrm>
          <a:prstGeom prst="rect">
            <a:avLst/>
          </a:prstGeom>
        </p:spPr>
      </p:pic>
      <p:pic>
        <p:nvPicPr>
          <p:cNvPr id="8" name="Graphic 7" descr="Badge Tick with solid fill">
            <a:extLst>
              <a:ext uri="{FF2B5EF4-FFF2-40B4-BE49-F238E27FC236}">
                <a16:creationId xmlns:a16="http://schemas.microsoft.com/office/drawing/2014/main" id="{57676807-1B69-7CAB-AE97-94ED19C60A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36714" y="2179083"/>
            <a:ext cx="914400" cy="914400"/>
          </a:xfrm>
          <a:prstGeom prst="rect">
            <a:avLst/>
          </a:prstGeom>
        </p:spPr>
      </p:pic>
      <p:pic>
        <p:nvPicPr>
          <p:cNvPr id="9" name="Graphic 8" descr="Idea outline">
            <a:extLst>
              <a:ext uri="{FF2B5EF4-FFF2-40B4-BE49-F238E27FC236}">
                <a16:creationId xmlns:a16="http://schemas.microsoft.com/office/drawing/2014/main" id="{AE3A8DCF-DF45-2166-8E67-048B393DDE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00371" y="2215767"/>
            <a:ext cx="914400" cy="914400"/>
          </a:xfrm>
          <a:prstGeom prst="rect">
            <a:avLst/>
          </a:prstGeom>
        </p:spPr>
      </p:pic>
      <p:pic>
        <p:nvPicPr>
          <p:cNvPr id="10" name="Graphic 9" descr="Signpost outline">
            <a:extLst>
              <a:ext uri="{FF2B5EF4-FFF2-40B4-BE49-F238E27FC236}">
                <a16:creationId xmlns:a16="http://schemas.microsoft.com/office/drawing/2014/main" id="{F4D59441-6498-6BA2-A103-40EEC131B8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09781" y="2166647"/>
            <a:ext cx="914400" cy="914400"/>
          </a:xfrm>
          <a:prstGeom prst="rect">
            <a:avLst/>
          </a:prstGeom>
        </p:spPr>
      </p:pic>
      <p:pic>
        <p:nvPicPr>
          <p:cNvPr id="11" name="Graphic 10" descr="Trophy with solid fill">
            <a:extLst>
              <a:ext uri="{FF2B5EF4-FFF2-40B4-BE49-F238E27FC236}">
                <a16:creationId xmlns:a16="http://schemas.microsoft.com/office/drawing/2014/main" id="{8452FC50-4423-3600-D678-E911766CFF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74116" y="2122441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3EC402-3B8B-08F0-457A-6CABCCC76C8B}"/>
              </a:ext>
            </a:extLst>
          </p:cNvPr>
          <p:cNvSpPr txBox="1"/>
          <p:nvPr/>
        </p:nvSpPr>
        <p:spPr>
          <a:xfrm>
            <a:off x="228415" y="3355227"/>
            <a:ext cx="1467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importance of careers education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28A5B0-4945-D78D-8E2F-8F3DF5CD647C}"/>
              </a:ext>
            </a:extLst>
          </p:cNvPr>
          <p:cNvSpPr txBox="1"/>
          <p:nvPr/>
        </p:nvSpPr>
        <p:spPr>
          <a:xfrm>
            <a:off x="2001990" y="3355227"/>
            <a:ext cx="138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Gatsby Benchmarks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DE794B-A047-2B2D-A9B0-FBE7F70CCFA9}"/>
              </a:ext>
            </a:extLst>
          </p:cNvPr>
          <p:cNvSpPr txBox="1"/>
          <p:nvPr/>
        </p:nvSpPr>
        <p:spPr>
          <a:xfrm>
            <a:off x="3689135" y="3355227"/>
            <a:ext cx="1536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BM 4 – Linking curriculum learning to careers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8A4FA9-7EA4-4D35-CDBF-57DFBA7FFCE1}"/>
              </a:ext>
            </a:extLst>
          </p:cNvPr>
          <p:cNvSpPr txBox="1"/>
          <p:nvPr/>
        </p:nvSpPr>
        <p:spPr>
          <a:xfrm>
            <a:off x="5953386" y="3336599"/>
            <a:ext cx="1323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BM 2 – Labour Market Information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47E337-1491-301F-8457-0889B13420B3}"/>
              </a:ext>
            </a:extLst>
          </p:cNvPr>
          <p:cNvSpPr txBox="1"/>
          <p:nvPr/>
        </p:nvSpPr>
        <p:spPr>
          <a:xfrm>
            <a:off x="9636758" y="3336599"/>
            <a:ext cx="1809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Department responsibilities, Careers Champions</a:t>
            </a:r>
          </a:p>
        </p:txBody>
      </p:sp>
      <p:pic>
        <p:nvPicPr>
          <p:cNvPr id="4" name="Graphic 3" descr="Scientific Thought outline">
            <a:extLst>
              <a:ext uri="{FF2B5EF4-FFF2-40B4-BE49-F238E27FC236}">
                <a16:creationId xmlns:a16="http://schemas.microsoft.com/office/drawing/2014/main" id="{BDE8F773-FAE3-BFAC-40E4-04AA9A0CD6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65495" y="2213377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805F83-75A0-5E48-136B-8F805FF619AD}"/>
              </a:ext>
            </a:extLst>
          </p:cNvPr>
          <p:cNvSpPr txBox="1"/>
          <p:nvPr/>
        </p:nvSpPr>
        <p:spPr>
          <a:xfrm>
            <a:off x="7813770" y="3426925"/>
            <a:ext cx="1323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Knowledge, Skills and Behaviours</a:t>
            </a:r>
          </a:p>
        </p:txBody>
      </p:sp>
    </p:spTree>
    <p:extLst>
      <p:ext uri="{BB962C8B-B14F-4D97-AF65-F5344CB8AC3E}">
        <p14:creationId xmlns:p14="http://schemas.microsoft.com/office/powerpoint/2010/main" val="1840286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D20F-28EC-CE85-2480-46404F78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5" y="-235520"/>
            <a:ext cx="5712432" cy="1325563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Logistics &amp; Distribution</a:t>
            </a: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94964-41B5-7051-18BD-E3263AA9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A987F4-22DB-10B0-B1C7-E98FE141A0C2}"/>
              </a:ext>
            </a:extLst>
          </p:cNvPr>
          <p:cNvSpPr txBox="1"/>
          <p:nvPr/>
        </p:nvSpPr>
        <p:spPr>
          <a:xfrm>
            <a:off x="2876765" y="1767155"/>
            <a:ext cx="571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CDBD3-F79A-87CC-72E1-254137940A53}"/>
              </a:ext>
            </a:extLst>
          </p:cNvPr>
          <p:cNvSpPr txBox="1"/>
          <p:nvPr/>
        </p:nvSpPr>
        <p:spPr>
          <a:xfrm>
            <a:off x="7669659" y="517464"/>
            <a:ext cx="245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8354A4-D156-B928-F33B-36E6A0D32E5E}"/>
              </a:ext>
            </a:extLst>
          </p:cNvPr>
          <p:cNvSpPr txBox="1"/>
          <p:nvPr/>
        </p:nvSpPr>
        <p:spPr>
          <a:xfrm>
            <a:off x="2280863" y="2619910"/>
            <a:ext cx="8558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6A4CEB-13E9-F9CA-67CE-0AACEC32E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041" y="207806"/>
            <a:ext cx="6487204" cy="35166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1E97F5-F6B2-BE0E-C100-8CE5F25B8497}"/>
              </a:ext>
            </a:extLst>
          </p:cNvPr>
          <p:cNvSpPr txBox="1"/>
          <p:nvPr/>
        </p:nvSpPr>
        <p:spPr>
          <a:xfrm>
            <a:off x="6712449" y="37984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Generation Logistics | Where Talent Meets Opportunity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78AC52-852F-CEB7-585C-8B98B0BB39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755" y="1293818"/>
            <a:ext cx="4987274" cy="22701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E915261-003D-CC3C-CD94-65F025AD7742}"/>
              </a:ext>
            </a:extLst>
          </p:cNvPr>
          <p:cNvSpPr txBox="1"/>
          <p:nvPr/>
        </p:nvSpPr>
        <p:spPr>
          <a:xfrm>
            <a:off x="250468" y="840629"/>
            <a:ext cx="647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Pall-Ex UK | Palletised Freight Distribution</a:t>
            </a:r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39CA459-7858-9038-D808-9696B24C56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174" y="3722593"/>
            <a:ext cx="5553807" cy="192497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E4FB43-5308-63C1-9BB5-9903967443EB}"/>
              </a:ext>
            </a:extLst>
          </p:cNvPr>
          <p:cNvSpPr txBox="1"/>
          <p:nvPr/>
        </p:nvSpPr>
        <p:spPr>
          <a:xfrm>
            <a:off x="5912155" y="5094509"/>
            <a:ext cx="647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9"/>
              </a:rPr>
              <a:t>Magna Park Lutterworth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620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966B9-4DDF-0CE5-C3D5-AA01C3156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8B41CD-B5E2-D778-CF3F-7893CFD0D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5549CFB-036D-FB39-8D33-1831013E9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659547"/>
              </p:ext>
            </p:extLst>
          </p:nvPr>
        </p:nvGraphicFramePr>
        <p:xfrm>
          <a:off x="-3" y="-523877"/>
          <a:ext cx="12192003" cy="6414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2399155158"/>
                    </a:ext>
                  </a:extLst>
                </a:gridCol>
                <a:gridCol w="1593396">
                  <a:extLst>
                    <a:ext uri="{9D8B030D-6E8A-4147-A177-3AD203B41FA5}">
                      <a16:colId xmlns:a16="http://schemas.microsoft.com/office/drawing/2014/main" val="1243564054"/>
                    </a:ext>
                  </a:extLst>
                </a:gridCol>
                <a:gridCol w="968376">
                  <a:extLst>
                    <a:ext uri="{9D8B030D-6E8A-4147-A177-3AD203B41FA5}">
                      <a16:colId xmlns:a16="http://schemas.microsoft.com/office/drawing/2014/main" val="12668093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09759563"/>
                    </a:ext>
                  </a:extLst>
                </a:gridCol>
                <a:gridCol w="1458382">
                  <a:extLst>
                    <a:ext uri="{9D8B030D-6E8A-4147-A177-3AD203B41FA5}">
                      <a16:colId xmlns:a16="http://schemas.microsoft.com/office/drawing/2014/main" val="1365099934"/>
                    </a:ext>
                  </a:extLst>
                </a:gridCol>
                <a:gridCol w="1142238">
                  <a:extLst>
                    <a:ext uri="{9D8B030D-6E8A-4147-A177-3AD203B41FA5}">
                      <a16:colId xmlns:a16="http://schemas.microsoft.com/office/drawing/2014/main" val="2244454034"/>
                    </a:ext>
                  </a:extLst>
                </a:gridCol>
                <a:gridCol w="1362456">
                  <a:extLst>
                    <a:ext uri="{9D8B030D-6E8A-4147-A177-3AD203B41FA5}">
                      <a16:colId xmlns:a16="http://schemas.microsoft.com/office/drawing/2014/main" val="3870726620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871340018"/>
                    </a:ext>
                  </a:extLst>
                </a:gridCol>
                <a:gridCol w="1548387">
                  <a:extLst>
                    <a:ext uri="{9D8B030D-6E8A-4147-A177-3AD203B41FA5}">
                      <a16:colId xmlns:a16="http://schemas.microsoft.com/office/drawing/2014/main" val="2093003223"/>
                    </a:ext>
                  </a:extLst>
                </a:gridCol>
              </a:tblGrid>
              <a:tr h="77569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Qualification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Length of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</a:t>
                      </a:r>
                      <a:r>
                        <a:rPr lang="en-GB" sz="1600" dirty="0"/>
                        <a:t>evel of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Entry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Work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Lead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085244"/>
                  </a:ext>
                </a:extLst>
              </a:tr>
              <a:tr h="1722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B0F0"/>
                          </a:solidFill>
                        </a:rPr>
                        <a:t>Entry Level Courses </a:t>
                      </a:r>
                      <a:r>
                        <a:rPr lang="en-GB" sz="1600" dirty="0"/>
                        <a:t>(Life skills pathways, Foundation Learning, ESOL)</a:t>
                      </a:r>
                    </a:p>
                    <a:p>
                      <a:endParaRPr lang="en-GB" sz="1600" b="1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Transition courses to help start your journey into further education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1-2 years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Practical exams, coursework and short assessments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Entry leading to level 1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No grade requirements, based on meeting with student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Dependant on course but likely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- Level 1 plus courses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- Training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- Employment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420473"/>
                  </a:ext>
                </a:extLst>
              </a:tr>
              <a:tr h="1956566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C00000"/>
                          </a:solidFill>
                        </a:rPr>
                        <a:t>Technical / Vocational </a:t>
                      </a:r>
                    </a:p>
                    <a:p>
                      <a:r>
                        <a:rPr lang="en-GB" sz="1800" dirty="0"/>
                        <a:t>(BTECs, Cambridge Technical)</a:t>
                      </a:r>
                    </a:p>
                    <a:p>
                      <a:endParaRPr lang="en-GB" b="1" dirty="0">
                        <a:solidFill>
                          <a:srgbClr val="0055A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Vocational qualifications that teach tasks specifically related to an industry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1-2 years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Practical assignments coursework</a:t>
                      </a:r>
                    </a:p>
                    <a:p>
                      <a:r>
                        <a:rPr lang="en-GB" sz="1600" dirty="0"/>
                        <a:t>exams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Level 1</a:t>
                      </a:r>
                    </a:p>
                    <a:p>
                      <a:r>
                        <a:rPr lang="en-GB" sz="1600" dirty="0"/>
                        <a:t>Level 2/3 upwards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At level 3 upwards – *check with desired university and course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Dependant on level of study i.e. a level 2 course may require grade several GCSEs at grade 3 +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- Further education </a:t>
                      </a:r>
                    </a:p>
                    <a:p>
                      <a:r>
                        <a:rPr lang="en-GB" sz="1600" dirty="0"/>
                        <a:t>- Apprenticeship</a:t>
                      </a:r>
                    </a:p>
                    <a:p>
                      <a:r>
                        <a:rPr lang="en-GB" sz="1600" dirty="0"/>
                        <a:t>- Employment</a:t>
                      </a:r>
                    </a:p>
                    <a:p>
                      <a:r>
                        <a:rPr lang="en-GB" sz="1600" dirty="0"/>
                        <a:t>- University if studied at L3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622438"/>
                  </a:ext>
                </a:extLst>
              </a:tr>
              <a:tr h="1383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B050"/>
                          </a:solidFill>
                        </a:rPr>
                        <a:t>T – Levels</a:t>
                      </a:r>
                    </a:p>
                    <a:p>
                      <a:endParaRPr lang="en-GB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Technical study equivalent to 3 A-Levels -  industry placement for 20% of course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2 years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Exams, projects and practical assignments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</a:t>
                      </a:r>
                    </a:p>
                    <a:p>
                      <a:r>
                        <a:rPr lang="en-GB" sz="1600" dirty="0"/>
                        <a:t>*check with desired university and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Set by each college / school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Yes, 80% classroom 20% work placement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600" dirty="0"/>
                        <a:t>- Apprenticeship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600" dirty="0"/>
                        <a:t>- University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600" dirty="0"/>
                        <a:t>- Employment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182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595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0AE17-31EC-C4D5-F8D6-923AF3B90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14381-408F-3F8B-2EF8-846EFF55A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809401D-DFDD-D982-C748-21CD391BDC49}"/>
              </a:ext>
            </a:extLst>
          </p:cNvPr>
          <p:cNvGraphicFramePr>
            <a:graphicFrameLocks noGrp="1"/>
          </p:cNvGraphicFramePr>
          <p:nvPr/>
        </p:nvGraphicFramePr>
        <p:xfrm>
          <a:off x="0" y="-2"/>
          <a:ext cx="12192003" cy="5944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2399155158"/>
                    </a:ext>
                  </a:extLst>
                </a:gridCol>
                <a:gridCol w="1382485">
                  <a:extLst>
                    <a:ext uri="{9D8B030D-6E8A-4147-A177-3AD203B41FA5}">
                      <a16:colId xmlns:a16="http://schemas.microsoft.com/office/drawing/2014/main" val="1243564054"/>
                    </a:ext>
                  </a:extLst>
                </a:gridCol>
                <a:gridCol w="1179287">
                  <a:extLst>
                    <a:ext uri="{9D8B030D-6E8A-4147-A177-3AD203B41FA5}">
                      <a16:colId xmlns:a16="http://schemas.microsoft.com/office/drawing/2014/main" val="12668093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09759563"/>
                    </a:ext>
                  </a:extLst>
                </a:gridCol>
                <a:gridCol w="1711475">
                  <a:extLst>
                    <a:ext uri="{9D8B030D-6E8A-4147-A177-3AD203B41FA5}">
                      <a16:colId xmlns:a16="http://schemas.microsoft.com/office/drawing/2014/main" val="1365099934"/>
                    </a:ext>
                  </a:extLst>
                </a:gridCol>
                <a:gridCol w="889145">
                  <a:extLst>
                    <a:ext uri="{9D8B030D-6E8A-4147-A177-3AD203B41FA5}">
                      <a16:colId xmlns:a16="http://schemas.microsoft.com/office/drawing/2014/main" val="2244454034"/>
                    </a:ext>
                  </a:extLst>
                </a:gridCol>
                <a:gridCol w="1362456">
                  <a:extLst>
                    <a:ext uri="{9D8B030D-6E8A-4147-A177-3AD203B41FA5}">
                      <a16:colId xmlns:a16="http://schemas.microsoft.com/office/drawing/2014/main" val="3870726620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871340018"/>
                    </a:ext>
                  </a:extLst>
                </a:gridCol>
                <a:gridCol w="1548387">
                  <a:extLst>
                    <a:ext uri="{9D8B030D-6E8A-4147-A177-3AD203B41FA5}">
                      <a16:colId xmlns:a16="http://schemas.microsoft.com/office/drawing/2014/main" val="2093003223"/>
                    </a:ext>
                  </a:extLst>
                </a:gridCol>
              </a:tblGrid>
              <a:tr h="139168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Qualification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Length of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</a:t>
                      </a:r>
                      <a:r>
                        <a:rPr lang="en-GB" sz="1600" dirty="0"/>
                        <a:t>evel of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Entry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Work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Lead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085244"/>
                  </a:ext>
                </a:extLst>
              </a:tr>
              <a:tr h="1444152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CC0066"/>
                          </a:solidFill>
                        </a:rPr>
                        <a:t>Apprenticeship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real job with training and a 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 year minimum, 18 months typical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Demonstrate skill, present, exams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2/3 with possibility to progress to higher degree apprenticeships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Employer dependant. 16+. Evidence of interest and ability to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</a:t>
                      </a:r>
                    </a:p>
                    <a:p>
                      <a:r>
                        <a:rPr lang="en-GB" sz="1600" dirty="0"/>
                        <a:t>20%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400" dirty="0"/>
                        <a:t>- Higher level or degree apprenticeship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dirty="0"/>
                        <a:t>- Employment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420473"/>
                  </a:ext>
                </a:extLst>
              </a:tr>
              <a:tr h="1444152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55A7"/>
                          </a:solidFill>
                        </a:rPr>
                        <a:t>A-Levels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Academic qualification, prepares you for future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Mostly exams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Commonly 5 GCSEs at 4+ or 5+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Minimal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600" dirty="0"/>
                        <a:t>- Apprenticeship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600" dirty="0"/>
                        <a:t>- University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600" dirty="0"/>
                        <a:t>- Employment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622438"/>
                  </a:ext>
                </a:extLst>
              </a:tr>
              <a:tr h="1444152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Supported Internship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Work based learning, focusing on practical job specific skills</a:t>
                      </a:r>
                    </a:p>
                    <a:p>
                      <a:r>
                        <a:rPr lang="en-GB" sz="1600" dirty="0"/>
                        <a:t>Not paid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 months to a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Via employer and job coach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Dependant on 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For 16-24 years olds with SEND and an EHC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Yes, the 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Paid employment </a:t>
                      </a:r>
                    </a:p>
                    <a:p>
                      <a:r>
                        <a:rPr lang="en-GB" sz="1600" dirty="0"/>
                        <a:t>Further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182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381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A2729-4F50-FA41-5081-E7455D010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6180C-6CFB-0DFF-74E0-60EFD163E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DFB255-1B1B-E5E2-4CF2-C8659662F9DD}"/>
              </a:ext>
            </a:extLst>
          </p:cNvPr>
          <p:cNvSpPr txBox="1"/>
          <p:nvPr/>
        </p:nvSpPr>
        <p:spPr>
          <a:xfrm>
            <a:off x="247650" y="142875"/>
            <a:ext cx="994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/>
                </a:solidFill>
                <a:latin typeface="+mj-lt"/>
              </a:rPr>
              <a:t>Knowledge, Skills and Behaviours</a:t>
            </a: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9FF7FCB6-EBE3-1436-213B-6FBAC0D00189}"/>
              </a:ext>
            </a:extLst>
          </p:cNvPr>
          <p:cNvSpPr/>
          <p:nvPr/>
        </p:nvSpPr>
        <p:spPr>
          <a:xfrm>
            <a:off x="1095375" y="1388745"/>
            <a:ext cx="1693545" cy="1554480"/>
          </a:xfrm>
          <a:prstGeom prst="donu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F34C4283-0BDB-0A32-3DF2-C3ED4255AB20}"/>
              </a:ext>
            </a:extLst>
          </p:cNvPr>
          <p:cNvSpPr/>
          <p:nvPr/>
        </p:nvSpPr>
        <p:spPr>
          <a:xfrm>
            <a:off x="4993767" y="1388745"/>
            <a:ext cx="1693545" cy="1554480"/>
          </a:xfrm>
          <a:prstGeom prst="donu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879A9B6-C07C-C152-5081-B66AEFA358D0}"/>
              </a:ext>
            </a:extLst>
          </p:cNvPr>
          <p:cNvSpPr/>
          <p:nvPr/>
        </p:nvSpPr>
        <p:spPr>
          <a:xfrm>
            <a:off x="8892159" y="1388745"/>
            <a:ext cx="1693545" cy="1554480"/>
          </a:xfrm>
          <a:prstGeom prst="donu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AFFC73-226B-33A0-B66C-5C1ABF9E76CF}"/>
              </a:ext>
            </a:extLst>
          </p:cNvPr>
          <p:cNvSpPr txBox="1"/>
          <p:nvPr/>
        </p:nvSpPr>
        <p:spPr>
          <a:xfrm>
            <a:off x="1724215" y="1873597"/>
            <a:ext cx="61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FCD26C-61DD-6A96-4859-246C0D8F6A73}"/>
              </a:ext>
            </a:extLst>
          </p:cNvPr>
          <p:cNvSpPr txBox="1"/>
          <p:nvPr/>
        </p:nvSpPr>
        <p:spPr>
          <a:xfrm>
            <a:off x="5623560" y="1842818"/>
            <a:ext cx="66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EB94E-D979-8275-4A46-88ED4E4CEE6F}"/>
              </a:ext>
            </a:extLst>
          </p:cNvPr>
          <p:cNvSpPr txBox="1"/>
          <p:nvPr/>
        </p:nvSpPr>
        <p:spPr>
          <a:xfrm>
            <a:off x="9569958" y="1842818"/>
            <a:ext cx="62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55169B-15B6-C5F6-3F49-5C37DD25C2FF}"/>
              </a:ext>
            </a:extLst>
          </p:cNvPr>
          <p:cNvSpPr/>
          <p:nvPr/>
        </p:nvSpPr>
        <p:spPr>
          <a:xfrm>
            <a:off x="247650" y="3172968"/>
            <a:ext cx="3391662" cy="18800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Technical and Vocational Knowledge</a:t>
            </a:r>
          </a:p>
          <a:p>
            <a:pPr algn="ctr"/>
            <a:r>
              <a:rPr lang="en-GB" dirty="0"/>
              <a:t>Knowledge of Health and Safety</a:t>
            </a:r>
          </a:p>
          <a:p>
            <a:pPr algn="ctr"/>
            <a:r>
              <a:rPr lang="en-GB" dirty="0"/>
              <a:t>Financial Knowledge</a:t>
            </a:r>
          </a:p>
          <a:p>
            <a:pPr algn="ctr"/>
            <a:r>
              <a:rPr lang="en-GB" dirty="0"/>
              <a:t>Basic Literacy and Numeracy</a:t>
            </a:r>
          </a:p>
          <a:p>
            <a:pPr algn="ctr"/>
            <a:r>
              <a:rPr lang="en-GB" dirty="0"/>
              <a:t>Basic IT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38C50B-3DC6-B87D-7EFA-F5769F22E0DA}"/>
              </a:ext>
            </a:extLst>
          </p:cNvPr>
          <p:cNvSpPr/>
          <p:nvPr/>
        </p:nvSpPr>
        <p:spPr>
          <a:xfrm>
            <a:off x="4262247" y="3172968"/>
            <a:ext cx="3391662" cy="18800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Verbal Communication</a:t>
            </a:r>
          </a:p>
          <a:p>
            <a:pPr algn="ctr"/>
            <a:r>
              <a:rPr lang="en-GB" dirty="0"/>
              <a:t>Team Working</a:t>
            </a:r>
          </a:p>
          <a:p>
            <a:pPr algn="ctr"/>
            <a:r>
              <a:rPr lang="en-GB" dirty="0"/>
              <a:t>Management and Leadership</a:t>
            </a:r>
          </a:p>
          <a:p>
            <a:pPr algn="ctr"/>
            <a:r>
              <a:rPr lang="en-GB" dirty="0"/>
              <a:t>Time Management</a:t>
            </a:r>
          </a:p>
          <a:p>
            <a:pPr algn="ctr"/>
            <a:r>
              <a:rPr lang="en-GB" dirty="0"/>
              <a:t>Goal Setting and Project Management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29287F-B9F4-E9AE-8695-F3F5C68B6265}"/>
              </a:ext>
            </a:extLst>
          </p:cNvPr>
          <p:cNvSpPr/>
          <p:nvPr/>
        </p:nvSpPr>
        <p:spPr>
          <a:xfrm>
            <a:off x="8276844" y="3172968"/>
            <a:ext cx="3391662" cy="18800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Polite and Courteous</a:t>
            </a:r>
          </a:p>
          <a:p>
            <a:pPr algn="ctr"/>
            <a:r>
              <a:rPr lang="en-GB" dirty="0"/>
              <a:t>Collaborative</a:t>
            </a:r>
          </a:p>
          <a:p>
            <a:pPr algn="ctr"/>
            <a:r>
              <a:rPr lang="en-GB" dirty="0"/>
              <a:t>Self-motivated</a:t>
            </a:r>
          </a:p>
          <a:p>
            <a:pPr algn="ctr"/>
            <a:r>
              <a:rPr lang="en-GB" dirty="0"/>
              <a:t>Resilient and Adaptable</a:t>
            </a:r>
          </a:p>
          <a:p>
            <a:pPr algn="ctr"/>
            <a:r>
              <a:rPr lang="en-GB" dirty="0"/>
              <a:t>Smart and well presented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F0EBCF-EE6F-5ADD-79B4-8B89606FB302}"/>
              </a:ext>
            </a:extLst>
          </p:cNvPr>
          <p:cNvSpPr txBox="1"/>
          <p:nvPr/>
        </p:nvSpPr>
        <p:spPr>
          <a:xfrm>
            <a:off x="6083808" y="5052982"/>
            <a:ext cx="6108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Leicestershire Local Skills Improvement Plan - East Midlands Chamber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013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82ED2-633B-98D5-56D4-4B146DE94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AE9AA-73CD-8EE7-8367-1CBAFF2C2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67008F-A566-9C76-25E3-59384353EBB3}"/>
              </a:ext>
            </a:extLst>
          </p:cNvPr>
          <p:cNvSpPr txBox="1"/>
          <p:nvPr/>
        </p:nvSpPr>
        <p:spPr>
          <a:xfrm>
            <a:off x="247650" y="142875"/>
            <a:ext cx="994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/>
                </a:solidFill>
                <a:latin typeface="+mj-lt"/>
              </a:rPr>
              <a:t>Knowledge, Skills and Behaviours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F7B06C-3D6B-1069-8B5F-EE3D6D04CA68}"/>
              </a:ext>
            </a:extLst>
          </p:cNvPr>
          <p:cNvSpPr txBox="1"/>
          <p:nvPr/>
        </p:nvSpPr>
        <p:spPr>
          <a:xfrm>
            <a:off x="166624" y="902161"/>
            <a:ext cx="8238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Subject</a:t>
            </a:r>
            <a:r>
              <a:rPr lang="en-GB" dirty="0"/>
              <a:t> – Maths, percentages and ratios</a:t>
            </a:r>
          </a:p>
          <a:p>
            <a:endParaRPr lang="en-GB" dirty="0"/>
          </a:p>
          <a:p>
            <a:r>
              <a:rPr lang="en-GB" b="1" dirty="0">
                <a:solidFill>
                  <a:schemeClr val="accent1"/>
                </a:solidFill>
              </a:rPr>
              <a:t>Job role </a:t>
            </a:r>
            <a:r>
              <a:rPr lang="en-GB" dirty="0"/>
              <a:t>– Hairdressing, dyeing of hair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AC5630C-564A-4945-773E-8FB36963E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452438"/>
              </p:ext>
            </p:extLst>
          </p:nvPr>
        </p:nvGraphicFramePr>
        <p:xfrm>
          <a:off x="81280" y="1841039"/>
          <a:ext cx="1199794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520">
                  <a:extLst>
                    <a:ext uri="{9D8B030D-6E8A-4147-A177-3AD203B41FA5}">
                      <a16:colId xmlns:a16="http://schemas.microsoft.com/office/drawing/2014/main" val="2190418177"/>
                    </a:ext>
                  </a:extLst>
                </a:gridCol>
                <a:gridCol w="9193424">
                  <a:extLst>
                    <a:ext uri="{9D8B030D-6E8A-4147-A177-3AD203B41FA5}">
                      <a16:colId xmlns:a16="http://schemas.microsoft.com/office/drawing/2014/main" val="2026427021"/>
                    </a:ext>
                  </a:extLst>
                </a:gridCol>
              </a:tblGrid>
              <a:tr h="669622">
                <a:tc>
                  <a:txBody>
                    <a:bodyPr/>
                    <a:lstStyle/>
                    <a:p>
                      <a:r>
                        <a:rPr lang="en-GB" dirty="0"/>
                        <a:t>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Understanding the percentage of Hydrogen Peroxide required to produce the desired volume of colour coverage</a:t>
                      </a:r>
                    </a:p>
                    <a:p>
                      <a:r>
                        <a:rPr lang="en-GB" dirty="0"/>
                        <a:t>Knowledge of relevant health and safety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379709"/>
                  </a:ext>
                </a:extLst>
              </a:tr>
              <a:tr h="1071395">
                <a:tc>
                  <a:txBody>
                    <a:bodyPr/>
                    <a:lstStyle/>
                    <a:p>
                      <a:r>
                        <a:rPr lang="en-GB" dirty="0"/>
                        <a:t>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Effective communication with the customer to understand the wanted outcome from the appointment</a:t>
                      </a:r>
                    </a:p>
                    <a:p>
                      <a:r>
                        <a:rPr lang="en-GB" dirty="0"/>
                        <a:t>Good time management to ensure the appointment doesn’t over run and impact the next customer</a:t>
                      </a:r>
                    </a:p>
                    <a:p>
                      <a:r>
                        <a:rPr lang="en-GB" dirty="0"/>
                        <a:t>Strong accuracy in measurement of products including chemicals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491381"/>
                  </a:ext>
                </a:extLst>
              </a:tr>
              <a:tr h="468735">
                <a:tc>
                  <a:txBody>
                    <a:bodyPr/>
                    <a:lstStyle/>
                    <a:p>
                      <a:r>
                        <a:rPr lang="en-GB" dirty="0"/>
                        <a:t>Behaviours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Polite and courteous</a:t>
                      </a:r>
                    </a:p>
                    <a:p>
                      <a:r>
                        <a:rPr lang="en-GB" dirty="0"/>
                        <a:t>Quality focused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438233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58E0F2D-EE1E-331C-9E6E-C3CB8D422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121" y="4270122"/>
            <a:ext cx="5015103" cy="12079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DEC2344-06D7-6079-7D76-3860BA872ACB}"/>
              </a:ext>
            </a:extLst>
          </p:cNvPr>
          <p:cNvSpPr txBox="1"/>
          <p:nvPr/>
        </p:nvSpPr>
        <p:spPr>
          <a:xfrm>
            <a:off x="4146805" y="5168503"/>
            <a:ext cx="610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The Skills Builder Partnership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013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00930-6F1F-BFE2-B16C-4000ADEDA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CF2982-F7CC-3281-E922-D06CB30CA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EA3E5F-1B5E-304C-A739-0B01E388D0B4}"/>
              </a:ext>
            </a:extLst>
          </p:cNvPr>
          <p:cNvSpPr txBox="1"/>
          <p:nvPr/>
        </p:nvSpPr>
        <p:spPr>
          <a:xfrm>
            <a:off x="4028722" y="3433796"/>
            <a:ext cx="1685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Prepares them for the workplace and life in the wider community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E93FCC-B019-1391-7D21-03662E2BFBF4}"/>
              </a:ext>
            </a:extLst>
          </p:cNvPr>
          <p:cNvSpPr txBox="1"/>
          <p:nvPr/>
        </p:nvSpPr>
        <p:spPr>
          <a:xfrm>
            <a:off x="8753475" y="202882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Help to navigate their career path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433989-57D9-4958-3491-42E44BDC19A6}"/>
              </a:ext>
            </a:extLst>
          </p:cNvPr>
          <p:cNvSpPr txBox="1"/>
          <p:nvPr/>
        </p:nvSpPr>
        <p:spPr>
          <a:xfrm>
            <a:off x="247650" y="142875"/>
            <a:ext cx="994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/>
                </a:solidFill>
                <a:latin typeface="+mj-lt"/>
              </a:rPr>
              <a:t>Careers Champions</a:t>
            </a:r>
          </a:p>
        </p:txBody>
      </p:sp>
      <p:pic>
        <p:nvPicPr>
          <p:cNvPr id="2" name="Graphic 1" descr="Podium with solid fill">
            <a:extLst>
              <a:ext uri="{FF2B5EF4-FFF2-40B4-BE49-F238E27FC236}">
                <a16:creationId xmlns:a16="http://schemas.microsoft.com/office/drawing/2014/main" id="{28E2A2FC-2166-CEAA-D949-4B8835FAD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7637" y="2815413"/>
            <a:ext cx="2526134" cy="2582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724CDE-82A5-09CB-77E2-51701A49B761}"/>
              </a:ext>
            </a:extLst>
          </p:cNvPr>
          <p:cNvSpPr txBox="1"/>
          <p:nvPr/>
        </p:nvSpPr>
        <p:spPr>
          <a:xfrm>
            <a:off x="600075" y="1676400"/>
            <a:ext cx="75819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 nominated teacher from each curriculum area who: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 </a:t>
            </a:r>
            <a:r>
              <a:rPr lang="en-GB" dirty="0">
                <a:solidFill>
                  <a:schemeClr val="accent6"/>
                </a:solidFill>
              </a:rPr>
              <a:t>enthusiastic</a:t>
            </a:r>
            <a:r>
              <a:rPr lang="en-GB" dirty="0"/>
              <a:t> about developing their own professional knowledge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</a:rPr>
              <a:t>Advocates</a:t>
            </a:r>
            <a:r>
              <a:rPr lang="en-GB" dirty="0"/>
              <a:t> the importance of careers education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</a:rPr>
              <a:t>Raises the profile </a:t>
            </a:r>
            <a:r>
              <a:rPr lang="en-GB" dirty="0"/>
              <a:t>of careers in their curriculum area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</a:rPr>
              <a:t>Links </a:t>
            </a:r>
            <a:r>
              <a:rPr lang="en-GB" dirty="0"/>
              <a:t>the careers team and curriculum team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 the school to achieve the </a:t>
            </a:r>
            <a:r>
              <a:rPr lang="en-GB" dirty="0">
                <a:solidFill>
                  <a:schemeClr val="accent6"/>
                </a:solidFill>
              </a:rPr>
              <a:t>Gatsby Benchmarks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Likes to </a:t>
            </a:r>
            <a:r>
              <a:rPr lang="en-GB" dirty="0">
                <a:solidFill>
                  <a:schemeClr val="accent6"/>
                </a:solidFill>
              </a:rPr>
              <a:t>contribute and trial new ideas</a:t>
            </a:r>
          </a:p>
        </p:txBody>
      </p:sp>
    </p:spTree>
    <p:extLst>
      <p:ext uri="{BB962C8B-B14F-4D97-AF65-F5344CB8AC3E}">
        <p14:creationId xmlns:p14="http://schemas.microsoft.com/office/powerpoint/2010/main" val="1960571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6B4CE-B519-0AAD-E6C4-56AC01720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68E27-9062-3F78-079F-DEDF225A0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D1DEB5-5697-8973-18AF-A203FF4AD5FE}"/>
              </a:ext>
            </a:extLst>
          </p:cNvPr>
          <p:cNvSpPr txBox="1"/>
          <p:nvPr/>
        </p:nvSpPr>
        <p:spPr>
          <a:xfrm>
            <a:off x="4028722" y="3433796"/>
            <a:ext cx="1685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Prepares them for the workplace and life in the wider community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A8E040-85DD-30C7-6878-0E2F6F3EFF52}"/>
              </a:ext>
            </a:extLst>
          </p:cNvPr>
          <p:cNvSpPr txBox="1"/>
          <p:nvPr/>
        </p:nvSpPr>
        <p:spPr>
          <a:xfrm>
            <a:off x="457200" y="343206"/>
            <a:ext cx="994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/>
                </a:solidFill>
                <a:latin typeface="+mj-lt"/>
              </a:rPr>
              <a:t>Take Aways</a:t>
            </a:r>
          </a:p>
        </p:txBody>
      </p:sp>
      <p:pic>
        <p:nvPicPr>
          <p:cNvPr id="6" name="Graphic 5" descr="Shopping bag outline">
            <a:extLst>
              <a:ext uri="{FF2B5EF4-FFF2-40B4-BE49-F238E27FC236}">
                <a16:creationId xmlns:a16="http://schemas.microsoft.com/office/drawing/2014/main" id="{FCE6D092-2FE4-53E1-078F-0A0CB7CCF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0700" y="-276793"/>
            <a:ext cx="6118038" cy="61180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76953A-2580-8755-9B21-BEBBD7471924}"/>
              </a:ext>
            </a:extLst>
          </p:cNvPr>
          <p:cNvSpPr txBox="1"/>
          <p:nvPr/>
        </p:nvSpPr>
        <p:spPr>
          <a:xfrm>
            <a:off x="3501121" y="2151427"/>
            <a:ext cx="24548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Start small</a:t>
            </a:r>
          </a:p>
          <a:p>
            <a:endParaRPr lang="en-GB" b="1" dirty="0"/>
          </a:p>
          <a:p>
            <a:r>
              <a:rPr lang="en-GB" b="1" dirty="0"/>
              <a:t>Achieve Step 1, progress to Step 2</a:t>
            </a:r>
          </a:p>
          <a:p>
            <a:endParaRPr lang="en-GB" b="1" dirty="0"/>
          </a:p>
          <a:p>
            <a:r>
              <a:rPr lang="en-GB" b="1" dirty="0"/>
              <a:t>Talk to your Careers Leader, let them know what you are doing</a:t>
            </a:r>
          </a:p>
          <a:p>
            <a:endParaRPr lang="en-GB" b="1" dirty="0"/>
          </a:p>
          <a:p>
            <a:r>
              <a:rPr lang="en-GB" b="1" dirty="0"/>
              <a:t>Become familiar with the resources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Graphic 8" descr="Thought bubble outline">
            <a:extLst>
              <a:ext uri="{FF2B5EF4-FFF2-40B4-BE49-F238E27FC236}">
                <a16:creationId xmlns:a16="http://schemas.microsoft.com/office/drawing/2014/main" id="{6026E561-C9F9-3DF9-499C-77153414D6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09269" y="971550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8A428A-5E8A-1755-11C6-96F015CCE274}"/>
              </a:ext>
            </a:extLst>
          </p:cNvPr>
          <p:cNvSpPr txBox="1"/>
          <p:nvPr/>
        </p:nvSpPr>
        <p:spPr>
          <a:xfrm>
            <a:off x="8058150" y="1984701"/>
            <a:ext cx="364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Any questions or thoughts…</a:t>
            </a:r>
          </a:p>
        </p:txBody>
      </p:sp>
    </p:spTree>
    <p:extLst>
      <p:ext uri="{BB962C8B-B14F-4D97-AF65-F5344CB8AC3E}">
        <p14:creationId xmlns:p14="http://schemas.microsoft.com/office/powerpoint/2010/main" val="3873727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F35460-C637-53C2-63BE-7A9301E1F9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06F0A-2C5E-B8AA-DA0F-E08FF246B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563A2D-611B-12EC-B62D-64DB0D32E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2EC30B9-49EB-5D58-BA35-B18497B3D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Your thoughts…</a:t>
            </a:r>
          </a:p>
        </p:txBody>
      </p:sp>
      <p:pic>
        <p:nvPicPr>
          <p:cNvPr id="4" name="Graphic 3" descr="Thought bubble outline">
            <a:extLst>
              <a:ext uri="{FF2B5EF4-FFF2-40B4-BE49-F238E27FC236}">
                <a16:creationId xmlns:a16="http://schemas.microsoft.com/office/drawing/2014/main" id="{1FF1E0F4-CD58-1CE5-0470-14A2EB2B2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2961" y="791579"/>
            <a:ext cx="2339445" cy="23394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6E4384-1B2E-5345-C058-64291565CBA0}"/>
              </a:ext>
            </a:extLst>
          </p:cNvPr>
          <p:cNvSpPr txBox="1"/>
          <p:nvPr/>
        </p:nvSpPr>
        <p:spPr>
          <a:xfrm>
            <a:off x="2847975" y="286498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Looking back at your own time in school…what was your experience of careers education and guidance?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3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DF12B-EA27-E084-F5C5-FBD849CF6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971BB-B543-35F9-72E4-06268D90A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5E04FC6-B999-74E1-A009-97E7954D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Keeping your experiences in mind…</a:t>
            </a:r>
          </a:p>
        </p:txBody>
      </p:sp>
      <p:pic>
        <p:nvPicPr>
          <p:cNvPr id="7" name="Graphic 6" descr="Person with idea outline">
            <a:extLst>
              <a:ext uri="{FF2B5EF4-FFF2-40B4-BE49-F238E27FC236}">
                <a16:creationId xmlns:a16="http://schemas.microsoft.com/office/drawing/2014/main" id="{20AF6168-0184-C2CB-274B-E4AE9B26A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0650" y="1569086"/>
            <a:ext cx="2240562" cy="2240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C0EFB7-D582-FF3E-30D4-82C5E520B30F}"/>
              </a:ext>
            </a:extLst>
          </p:cNvPr>
          <p:cNvSpPr txBox="1"/>
          <p:nvPr/>
        </p:nvSpPr>
        <p:spPr>
          <a:xfrm>
            <a:off x="3162300" y="2951946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What or who inspired you to choose teaching, or your subject area?</a:t>
            </a:r>
          </a:p>
        </p:txBody>
      </p:sp>
    </p:spTree>
    <p:extLst>
      <p:ext uri="{BB962C8B-B14F-4D97-AF65-F5344CB8AC3E}">
        <p14:creationId xmlns:p14="http://schemas.microsoft.com/office/powerpoint/2010/main" val="238889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9DBB1-B977-0CFD-9AF4-2818BFB69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F9951C-804D-9081-1900-142A5C162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0FF8935-5522-AC91-A51E-7F15D2A47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Why is careers education important?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E4293-1F08-4F35-7AAB-569902C97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1800438"/>
            <a:ext cx="10905066" cy="32571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E29155-FF35-AA60-A402-0B02A014AC36}"/>
              </a:ext>
            </a:extLst>
          </p:cNvPr>
          <p:cNvSpPr txBox="1"/>
          <p:nvPr/>
        </p:nvSpPr>
        <p:spPr>
          <a:xfrm>
            <a:off x="838200" y="2348089"/>
            <a:ext cx="1419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Provides an excellent starting point for future study and job roles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B7962-85D3-3E0D-AF42-83653A56F514}"/>
              </a:ext>
            </a:extLst>
          </p:cNvPr>
          <p:cNvSpPr txBox="1"/>
          <p:nvPr/>
        </p:nvSpPr>
        <p:spPr>
          <a:xfrm>
            <a:off x="2714625" y="1938125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Supports students knowledge development around 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DEE0F2-3EBC-12F6-C4FA-39BBE2E51074}"/>
              </a:ext>
            </a:extLst>
          </p:cNvPr>
          <p:cNvSpPr txBox="1"/>
          <p:nvPr/>
        </p:nvSpPr>
        <p:spPr>
          <a:xfrm>
            <a:off x="4028722" y="3433796"/>
            <a:ext cx="1685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Prepares them for the workplace and life in the wider community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AA4BFA-674D-F547-A6A8-4BA9A4106977}"/>
              </a:ext>
            </a:extLst>
          </p:cNvPr>
          <p:cNvSpPr txBox="1"/>
          <p:nvPr/>
        </p:nvSpPr>
        <p:spPr>
          <a:xfrm>
            <a:off x="6029325" y="2847975"/>
            <a:ext cx="219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Wider perspective – helps the economy and future of our country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8A0DE5-6CC6-CE5A-1E41-BAF263EB721C}"/>
              </a:ext>
            </a:extLst>
          </p:cNvPr>
          <p:cNvSpPr txBox="1"/>
          <p:nvPr/>
        </p:nvSpPr>
        <p:spPr>
          <a:xfrm>
            <a:off x="8753475" y="202882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Help to navigate their career path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663E1F-9C47-3151-5BAF-276713CE9F94}"/>
              </a:ext>
            </a:extLst>
          </p:cNvPr>
          <p:cNvSpPr txBox="1"/>
          <p:nvPr/>
        </p:nvSpPr>
        <p:spPr>
          <a:xfrm>
            <a:off x="9138708" y="3970755"/>
            <a:ext cx="240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Improves life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55847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DAC440-CCF5-C766-5ECB-A30C968EF475}"/>
              </a:ext>
            </a:extLst>
          </p:cNvPr>
          <p:cNvGraphicFramePr>
            <a:graphicFrameLocks noGrp="1"/>
          </p:cNvGraphicFramePr>
          <p:nvPr/>
        </p:nvGraphicFramePr>
        <p:xfrm>
          <a:off x="0" y="1140491"/>
          <a:ext cx="12192000" cy="4194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2983732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2327112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6450012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75589546"/>
                    </a:ext>
                  </a:extLst>
                </a:gridCol>
              </a:tblGrid>
              <a:tr h="2097203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Gatsby Benchmark 1</a:t>
                      </a:r>
                    </a:p>
                    <a:p>
                      <a:endParaRPr lang="en-GB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 stable careers programme</a:t>
                      </a:r>
                    </a:p>
                    <a:p>
                      <a:endParaRPr lang="en-GB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en-GB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en-GB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GB" sz="1600" dirty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</a:rPr>
                        <a:t>                                        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Gatsby Benchmark 2</a:t>
                      </a:r>
                    </a:p>
                    <a:p>
                      <a:endParaRPr lang="en-GB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Learning from career and labour market information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Gatsby Benchmark 3</a:t>
                      </a:r>
                    </a:p>
                    <a:p>
                      <a:endParaRPr lang="en-GB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Addressing the needs of each young person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Gatsby Benchmark 4</a:t>
                      </a:r>
                    </a:p>
                    <a:p>
                      <a:endParaRPr lang="en-GB" dirty="0">
                        <a:solidFill>
                          <a:schemeClr val="accent6"/>
                        </a:solidFill>
                      </a:endParaRPr>
                    </a:p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Linking curriculum learning to careers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131948"/>
                  </a:ext>
                </a:extLst>
              </a:tr>
              <a:tr h="2097203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6"/>
                          </a:solidFill>
                        </a:rPr>
                        <a:t>Gatsby Benchmark 5</a:t>
                      </a:r>
                    </a:p>
                    <a:p>
                      <a:endParaRPr lang="en-GB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Encounters with employers and employees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6"/>
                          </a:solidFill>
                        </a:rPr>
                        <a:t>Gatsby Benchmark 6</a:t>
                      </a:r>
                    </a:p>
                    <a:p>
                      <a:endParaRPr lang="en-GB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Experiences of workplaces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6"/>
                          </a:solidFill>
                        </a:rPr>
                        <a:t>Gatsby Benchmark 7</a:t>
                      </a:r>
                    </a:p>
                    <a:p>
                      <a:endParaRPr lang="en-GB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Encounters with further and higher education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accent6"/>
                          </a:solidFill>
                        </a:rPr>
                        <a:t>Gatsby Benchmark 8</a:t>
                      </a:r>
                    </a:p>
                    <a:p>
                      <a:endParaRPr lang="en-GB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Personal guidance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40091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F88DA96-BB6E-070E-991D-2DD37C3D26EF}"/>
              </a:ext>
            </a:extLst>
          </p:cNvPr>
          <p:cNvSpPr/>
          <p:nvPr/>
        </p:nvSpPr>
        <p:spPr>
          <a:xfrm>
            <a:off x="0" y="5675811"/>
            <a:ext cx="12192000" cy="1182189"/>
          </a:xfrm>
          <a:prstGeom prst="rect">
            <a:avLst/>
          </a:prstGeom>
          <a:solidFill>
            <a:srgbClr val="005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7" name="Picture 6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AAE377B7-702E-5F06-6AFE-CB21078184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35" y="5926322"/>
            <a:ext cx="2007505" cy="740989"/>
          </a:xfrm>
          <a:prstGeom prst="rect">
            <a:avLst/>
          </a:prstGeom>
        </p:spPr>
      </p:pic>
      <p:pic>
        <p:nvPicPr>
          <p:cNvPr id="8" name="Picture 7" descr="A logo with text overlay&#10;&#10;AI-generated content may be incorrect.">
            <a:extLst>
              <a:ext uri="{FF2B5EF4-FFF2-40B4-BE49-F238E27FC236}">
                <a16:creationId xmlns:a16="http://schemas.microsoft.com/office/drawing/2014/main" id="{84E84778-2637-BD96-F903-E5CEC779D4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571" y="5806356"/>
            <a:ext cx="2178735" cy="813820"/>
          </a:xfrm>
          <a:prstGeom prst="rect">
            <a:avLst/>
          </a:prstGeom>
        </p:spPr>
      </p:pic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ACFAAB63-817C-A810-2E0F-394FF3A5EB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1930" y="5525961"/>
            <a:ext cx="3436431" cy="1554496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76982058-47A3-E8B2-235F-BAF540A69C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5119" y="5850561"/>
            <a:ext cx="1501738" cy="7391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03472B-C20F-ADE8-2E51-F8A5222C2945}"/>
              </a:ext>
            </a:extLst>
          </p:cNvPr>
          <p:cNvSpPr txBox="1"/>
          <p:nvPr/>
        </p:nvSpPr>
        <p:spPr>
          <a:xfrm>
            <a:off x="172528" y="241540"/>
            <a:ext cx="10265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/>
                </a:solidFill>
              </a:rPr>
              <a:t>Gatsby Benchmarks</a:t>
            </a:r>
          </a:p>
        </p:txBody>
      </p:sp>
    </p:spTree>
    <p:extLst>
      <p:ext uri="{BB962C8B-B14F-4D97-AF65-F5344CB8AC3E}">
        <p14:creationId xmlns:p14="http://schemas.microsoft.com/office/powerpoint/2010/main" val="113532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7A6A4-4FE7-6EBC-40F6-76F70E795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6F6D139-BC1F-7D3E-A6BE-8152F20E38C1}"/>
              </a:ext>
            </a:extLst>
          </p:cNvPr>
          <p:cNvSpPr txBox="1"/>
          <p:nvPr/>
        </p:nvSpPr>
        <p:spPr>
          <a:xfrm>
            <a:off x="4336685" y="4291137"/>
            <a:ext cx="7582876" cy="1169551"/>
          </a:xfrm>
          <a:prstGeom prst="rect">
            <a:avLst/>
          </a:prstGeom>
          <a:noFill/>
          <a:ln w="28575">
            <a:solidFill>
              <a:srgbClr val="005AAA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solidFill>
                <a:srgbClr val="005AAA"/>
              </a:solidFill>
              <a:latin typeface="Segoe UI"/>
              <a:cs typeface="Segoe UI"/>
            </a:endParaRPr>
          </a:p>
          <a:p>
            <a:pPr algn="ctr"/>
            <a:r>
              <a:rPr lang="en-GB" sz="1800" b="0" i="0" u="none" strike="noStrike" noProof="0" dirty="0">
                <a:solidFill>
                  <a:schemeClr val="accent1"/>
                </a:solidFill>
                <a:latin typeface="Segoe UI"/>
              </a:rPr>
              <a:t>Careers should form part of ongoing staff development programmes for teachers and all staff who support pupils.  </a:t>
            </a:r>
            <a:endParaRPr lang="en-US" sz="1800" b="0" i="1" u="none" strike="noStrike" noProof="0" dirty="0">
              <a:solidFill>
                <a:srgbClr val="005AAA"/>
              </a:solidFill>
              <a:latin typeface="Segoe UI"/>
              <a:cs typeface="Segoe UI"/>
            </a:endParaRPr>
          </a:p>
          <a:p>
            <a:pPr algn="ctr"/>
            <a:endParaRPr lang="en-GB" sz="1800" b="0" i="0" u="none" strike="noStrike" noProof="0" dirty="0">
              <a:solidFill>
                <a:schemeClr val="accent1"/>
              </a:solidFill>
              <a:latin typeface="Segoe UI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C23E0A5-039C-48BF-2B0D-A2740BD3BEA5}"/>
              </a:ext>
            </a:extLst>
          </p:cNvPr>
          <p:cNvGraphicFramePr>
            <a:graphicFrameLocks noGrp="1"/>
          </p:cNvGraphicFramePr>
          <p:nvPr/>
        </p:nvGraphicFramePr>
        <p:xfrm>
          <a:off x="4328309" y="341504"/>
          <a:ext cx="7599628" cy="36872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99814">
                  <a:extLst>
                    <a:ext uri="{9D8B030D-6E8A-4147-A177-3AD203B41FA5}">
                      <a16:colId xmlns:a16="http://schemas.microsoft.com/office/drawing/2014/main" val="1462852580"/>
                    </a:ext>
                  </a:extLst>
                </a:gridCol>
                <a:gridCol w="3799814">
                  <a:extLst>
                    <a:ext uri="{9D8B030D-6E8A-4147-A177-3AD203B41FA5}">
                      <a16:colId xmlns:a16="http://schemas.microsoft.com/office/drawing/2014/main" val="2714246401"/>
                    </a:ext>
                  </a:extLst>
                </a:gridCol>
              </a:tblGrid>
              <a:tr h="35561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UI"/>
                        </a:rPr>
                        <a:t>Summary of updates</a:t>
                      </a:r>
                    </a:p>
                  </a:txBody>
                  <a:tcPr>
                    <a:solidFill>
                      <a:srgbClr val="9EC8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Segoe UI"/>
                        </a:rPr>
                        <a:t>Criteria</a:t>
                      </a:r>
                    </a:p>
                  </a:txBody>
                  <a:tcPr>
                    <a:solidFill>
                      <a:srgbClr val="9EC8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623550"/>
                  </a:ext>
                </a:extLst>
              </a:tr>
              <a:tr h="333167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GB" sz="1400" b="0" i="0" u="none" strike="noStrike" baseline="0" noProof="0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>
                    <a:solidFill>
                      <a:srgbClr val="9EC83C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GB" sz="1400" b="0" i="0" u="none" strike="noStrike" noProof="0" dirty="0">
                        <a:latin typeface="Segoe UI"/>
                      </a:endParaRPr>
                    </a:p>
                  </a:txBody>
                  <a:tcPr>
                    <a:solidFill>
                      <a:srgbClr val="9EC83C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02928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27839AB-8F8D-6B18-B4FE-D1837AF05ABD}"/>
              </a:ext>
            </a:extLst>
          </p:cNvPr>
          <p:cNvSpPr/>
          <p:nvPr/>
        </p:nvSpPr>
        <p:spPr>
          <a:xfrm>
            <a:off x="0" y="5675811"/>
            <a:ext cx="12192000" cy="1182189"/>
          </a:xfrm>
          <a:prstGeom prst="rect">
            <a:avLst/>
          </a:prstGeom>
          <a:solidFill>
            <a:srgbClr val="005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7" name="Picture 6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92A8ED8E-33A2-5300-F07B-046F54C74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35" y="5926322"/>
            <a:ext cx="2007505" cy="740989"/>
          </a:xfrm>
          <a:prstGeom prst="rect">
            <a:avLst/>
          </a:prstGeom>
        </p:spPr>
      </p:pic>
      <p:pic>
        <p:nvPicPr>
          <p:cNvPr id="9" name="Picture 8" descr="A logo with text overlay&#10;&#10;AI-generated content may be incorrect.">
            <a:extLst>
              <a:ext uri="{FF2B5EF4-FFF2-40B4-BE49-F238E27FC236}">
                <a16:creationId xmlns:a16="http://schemas.microsoft.com/office/drawing/2014/main" id="{C7480321-2016-A695-8226-0EE4C9D1A4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571" y="5806356"/>
            <a:ext cx="2178735" cy="813820"/>
          </a:xfrm>
          <a:prstGeom prst="rect">
            <a:avLst/>
          </a:prstGeom>
        </p:spPr>
      </p:pic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88759CD4-1AC0-17BF-3011-ACD4EF7FD7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1930" y="5525961"/>
            <a:ext cx="3436431" cy="1554496"/>
          </a:xfrm>
          <a:prstGeom prst="rect">
            <a:avLst/>
          </a:prstGeom>
        </p:spPr>
      </p:pic>
      <p:pic>
        <p:nvPicPr>
          <p:cNvPr id="13" name="Picture 12" descr="A black and white logo&#10;&#10;AI-generated content may be incorrect.">
            <a:extLst>
              <a:ext uri="{FF2B5EF4-FFF2-40B4-BE49-F238E27FC236}">
                <a16:creationId xmlns:a16="http://schemas.microsoft.com/office/drawing/2014/main" id="{DE1D0F23-244D-7C2E-355C-0CF5D17D86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5119" y="5850561"/>
            <a:ext cx="1501738" cy="739136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67674CAF-21A8-B8CA-8C73-C8475DB324E0}"/>
              </a:ext>
            </a:extLst>
          </p:cNvPr>
          <p:cNvSpPr txBox="1">
            <a:spLocks/>
          </p:cNvSpPr>
          <p:nvPr/>
        </p:nvSpPr>
        <p:spPr>
          <a:xfrm>
            <a:off x="277318" y="344284"/>
            <a:ext cx="3484505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0" i="0" kern="1200" baseline="0">
                <a:solidFill>
                  <a:srgbClr val="005AAA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GB" sz="3200" b="1" dirty="0">
                <a:latin typeface="Segoe UI"/>
                <a:cs typeface="Segoe UI"/>
              </a:rPr>
              <a:t>Benchmark 4</a:t>
            </a:r>
            <a:br>
              <a:rPr lang="en-GB" sz="3600" b="1" dirty="0">
                <a:latin typeface="Segoe UI"/>
                <a:cs typeface="Segoe UI"/>
              </a:rPr>
            </a:br>
            <a:r>
              <a:rPr lang="en-GB" sz="2400" dirty="0">
                <a:latin typeface="Segoe UI"/>
                <a:cs typeface="Segoe UI"/>
              </a:rPr>
              <a:t>Linking curriculum learning to careers</a:t>
            </a:r>
            <a:endParaRPr lang="en-GB" sz="3600" b="1" dirty="0">
              <a:latin typeface="Segoe UI"/>
              <a:cs typeface="Segoe U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6E2CF8-16CB-A423-2840-A5D8286C6F09}"/>
              </a:ext>
            </a:extLst>
          </p:cNvPr>
          <p:cNvSpPr txBox="1"/>
          <p:nvPr/>
        </p:nvSpPr>
        <p:spPr>
          <a:xfrm>
            <a:off x="277318" y="2051195"/>
            <a:ext cx="3708366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“As part of the school’s/provider’s programme of careers education, all subject staff should link curriculum learning with careers.  Subject staff should highlight the progression routes for their </a:t>
            </a:r>
          </a:p>
          <a:p>
            <a:r>
              <a:rPr lang="en-GB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subject and the relevance of the knowledge and skills developed in their subjects for a wide range of career pathways.”</a:t>
            </a:r>
            <a:endParaRPr lang="en-US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78B68A-1848-70E0-889A-3F5D3B9B8E9A}"/>
              </a:ext>
            </a:extLst>
          </p:cNvPr>
          <p:cNvSpPr txBox="1"/>
          <p:nvPr/>
        </p:nvSpPr>
        <p:spPr>
          <a:xfrm>
            <a:off x="4418091" y="999678"/>
            <a:ext cx="3594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1" i="0" u="none" strike="noStrike" baseline="0" noProof="0" dirty="0">
                <a:solidFill>
                  <a:srgbClr val="000000"/>
                </a:solidFill>
                <a:latin typeface="Segoe UI"/>
              </a:rPr>
              <a:t>All </a:t>
            </a:r>
            <a:r>
              <a:rPr lang="en-GB" sz="1400" b="0" i="0" u="none" strike="noStrike" baseline="0" noProof="0" dirty="0">
                <a:solidFill>
                  <a:srgbClr val="000000"/>
                </a:solidFill>
                <a:latin typeface="Segoe UI"/>
              </a:rPr>
              <a:t>teachers to link curriculum learning with careers. </a:t>
            </a:r>
          </a:p>
          <a:p>
            <a:pPr lvl="0" algn="l">
              <a:lnSpc>
                <a:spcPct val="100000"/>
              </a:lnSpc>
            </a:pPr>
            <a:endParaRPr lang="en-GB" sz="1400" b="0" i="0" u="none" strike="noStrike" baseline="0" noProof="0" dirty="0">
              <a:solidFill>
                <a:srgbClr val="000000"/>
              </a:solidFill>
              <a:latin typeface="Segoe UI"/>
            </a:endParaRPr>
          </a:p>
          <a:p>
            <a:pPr lvl="0" algn="l">
              <a:lnSpc>
                <a:spcPct val="100000"/>
              </a:lnSpc>
            </a:pPr>
            <a:endParaRPr lang="en-GB" sz="1400" b="0" i="0" u="none" strike="noStrike" baseline="0" noProof="0" dirty="0">
              <a:solidFill>
                <a:srgbClr val="000000"/>
              </a:solidFill>
              <a:latin typeface="Segoe UI"/>
            </a:endParaRPr>
          </a:p>
          <a:p>
            <a:pPr marL="285750" lvl="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1" i="0" u="none" strike="noStrike" baseline="0" noProof="0" dirty="0">
                <a:solidFill>
                  <a:srgbClr val="000000"/>
                </a:solidFill>
                <a:latin typeface="Segoe UI"/>
              </a:rPr>
              <a:t>All </a:t>
            </a:r>
            <a:r>
              <a:rPr lang="en-GB" sz="1400" b="0" i="0" u="none" strike="noStrike" baseline="0" noProof="0" dirty="0">
                <a:solidFill>
                  <a:srgbClr val="000000"/>
                </a:solidFill>
                <a:latin typeface="Segoe UI"/>
              </a:rPr>
              <a:t>teachers to highlight the progression routes for their subject.</a:t>
            </a:r>
          </a:p>
          <a:p>
            <a:pPr lvl="0" algn="l">
              <a:lnSpc>
                <a:spcPct val="100000"/>
              </a:lnSpc>
            </a:pPr>
            <a:endParaRPr lang="en-GB" sz="1400" b="0" i="0" u="none" strike="noStrike" baseline="0" noProof="0" dirty="0">
              <a:solidFill>
                <a:srgbClr val="000000"/>
              </a:solidFill>
              <a:latin typeface="Segoe UI"/>
            </a:endParaRPr>
          </a:p>
          <a:p>
            <a:pPr lvl="0" algn="l">
              <a:lnSpc>
                <a:spcPct val="100000"/>
              </a:lnSpc>
            </a:pPr>
            <a:endParaRPr lang="en-GB" sz="1400" b="0" i="0" u="none" strike="noStrike" baseline="0" noProof="0" dirty="0">
              <a:solidFill>
                <a:srgbClr val="000000"/>
              </a:solidFill>
              <a:latin typeface="Segoe UI"/>
            </a:endParaRPr>
          </a:p>
          <a:p>
            <a:pPr marL="285750" lvl="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1" i="0" u="none" strike="noStrike" baseline="0" noProof="0" dirty="0">
                <a:solidFill>
                  <a:srgbClr val="000000"/>
                </a:solidFill>
                <a:latin typeface="Segoe UI"/>
              </a:rPr>
              <a:t>All</a:t>
            </a:r>
            <a:r>
              <a:rPr lang="en-GB" sz="1400" b="0" i="0" u="none" strike="noStrike" baseline="0" noProof="0" dirty="0">
                <a:solidFill>
                  <a:srgbClr val="000000"/>
                </a:solidFill>
                <a:latin typeface="Segoe UI"/>
              </a:rPr>
              <a:t> teachers to make explicit the </a:t>
            </a:r>
            <a:r>
              <a:rPr lang="en-GB" sz="1400" b="1" i="0" u="none" strike="noStrike" baseline="0" noProof="0" dirty="0">
                <a:solidFill>
                  <a:srgbClr val="000000"/>
                </a:solidFill>
                <a:latin typeface="Segoe UI"/>
              </a:rPr>
              <a:t>knowledge</a:t>
            </a:r>
            <a:r>
              <a:rPr lang="en-GB" sz="1400" b="0" i="0" u="none" strike="noStrike" baseline="0" noProof="0" dirty="0">
                <a:solidFill>
                  <a:srgbClr val="000000"/>
                </a:solidFill>
                <a:latin typeface="Segoe UI"/>
              </a:rPr>
              <a:t> and </a:t>
            </a:r>
            <a:r>
              <a:rPr lang="en-GB" sz="1400" b="1" i="0" u="none" strike="noStrike" baseline="0" noProof="0" dirty="0">
                <a:solidFill>
                  <a:srgbClr val="000000"/>
                </a:solidFill>
                <a:latin typeface="Segoe UI"/>
              </a:rPr>
              <a:t>skills</a:t>
            </a:r>
            <a:r>
              <a:rPr lang="en-GB" sz="1400" b="0" i="0" u="none" strike="noStrike" baseline="0" noProof="0" dirty="0">
                <a:solidFill>
                  <a:srgbClr val="000000"/>
                </a:solidFill>
                <a:latin typeface="Segoe UI"/>
              </a:rPr>
              <a:t> of their subject for a wide range of career pathways.</a:t>
            </a:r>
          </a:p>
          <a:p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B2444-ABB1-9FAC-91E7-F090CFA5D072}"/>
              </a:ext>
            </a:extLst>
          </p:cNvPr>
          <p:cNvSpPr txBox="1"/>
          <p:nvPr/>
        </p:nvSpPr>
        <p:spPr>
          <a:xfrm>
            <a:off x="8229600" y="887240"/>
            <a:ext cx="359422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sz="1400" b="1" i="0" u="none" strike="noStrike" noProof="0" dirty="0">
                <a:latin typeface="Segoe UI"/>
              </a:rPr>
              <a:t>Schools: </a:t>
            </a:r>
            <a:r>
              <a:rPr lang="en-GB" sz="1400" b="0" i="0" u="none" strike="noStrike" noProof="0" dirty="0">
                <a:latin typeface="Segoe UI"/>
              </a:rPr>
              <a:t>Every year, every subject, every pupil should have opportunities to learn how the knowledge and skills developed in that subject help people to </a:t>
            </a:r>
            <a:r>
              <a:rPr lang="en-GB" sz="1400" b="1" i="0" u="none" strike="noStrike" noProof="0" dirty="0">
                <a:latin typeface="Segoe UI"/>
              </a:rPr>
              <a:t>gain entry to</a:t>
            </a:r>
            <a:r>
              <a:rPr lang="en-GB" sz="1400" b="0" i="0" u="none" strike="noStrike" noProof="0" dirty="0">
                <a:latin typeface="Segoe UI"/>
              </a:rPr>
              <a:t> and </a:t>
            </a:r>
            <a:r>
              <a:rPr lang="en-GB" sz="1400" b="1" i="0" u="none" strike="noStrike" noProof="0" dirty="0">
                <a:latin typeface="Segoe UI"/>
              </a:rPr>
              <a:t>be more effective working within </a:t>
            </a:r>
            <a:r>
              <a:rPr lang="en-GB" sz="1400" b="0" i="0" u="none" strike="noStrike" noProof="0" dirty="0">
                <a:latin typeface="Segoe UI"/>
              </a:rPr>
              <a:t>a wide range of careers.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GB" sz="1400" dirty="0">
              <a:latin typeface="Segoe U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GB" sz="1400" b="0" i="0" u="none" strike="noStrike" noProof="0" dirty="0">
              <a:latin typeface="Segoe U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sz="1400" b="1" i="0" u="none" strike="noStrike" noProof="0" dirty="0">
                <a:latin typeface="Segoe UI"/>
              </a:rPr>
              <a:t>Colleges &amp; ITPs: </a:t>
            </a:r>
            <a:r>
              <a:rPr lang="en-GB" sz="1400" b="0" i="0" u="none" strike="noStrike" noProof="0" dirty="0">
                <a:latin typeface="Segoe UI"/>
              </a:rPr>
              <a:t>as above but not annually; throughout their programme of study. 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3931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4E7C6-67C7-D004-5819-4B3517F18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9E984D-7241-2ED6-1A2C-23FB4DC9C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7835"/>
            <a:ext cx="12192000" cy="15544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698C874-19AB-FBDC-9EDD-552A20C4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47" y="-88206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Supporting all staff to access CPD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1D498-ADB0-74BF-7C5A-5F5C4EFCCAB4}"/>
              </a:ext>
            </a:extLst>
          </p:cNvPr>
          <p:cNvSpPr txBox="1"/>
          <p:nvPr/>
        </p:nvSpPr>
        <p:spPr>
          <a:xfrm>
            <a:off x="4028722" y="3433796"/>
            <a:ext cx="1685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Prepares them for the workplace and life in the wider community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B23150-F9CB-BBDB-28C0-762471D43DF7}"/>
              </a:ext>
            </a:extLst>
          </p:cNvPr>
          <p:cNvSpPr txBox="1"/>
          <p:nvPr/>
        </p:nvSpPr>
        <p:spPr>
          <a:xfrm>
            <a:off x="6029325" y="2847975"/>
            <a:ext cx="219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Wider perspective – helps the economy and future of our country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5D1F69-C29E-157C-0863-692C919C0944}"/>
              </a:ext>
            </a:extLst>
          </p:cNvPr>
          <p:cNvSpPr txBox="1"/>
          <p:nvPr/>
        </p:nvSpPr>
        <p:spPr>
          <a:xfrm>
            <a:off x="8753475" y="202882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Help to navigate their career path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0B7F7-54EA-7FE6-817B-F9CAF3AA8630}"/>
              </a:ext>
            </a:extLst>
          </p:cNvPr>
          <p:cNvSpPr txBox="1"/>
          <p:nvPr/>
        </p:nvSpPr>
        <p:spPr>
          <a:xfrm>
            <a:off x="9138708" y="3970755"/>
            <a:ext cx="240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Improves life opportunities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EF4FC-54CE-7AAA-5D8F-BD01ABA03A73}"/>
              </a:ext>
            </a:extLst>
          </p:cNvPr>
          <p:cNvSpPr txBox="1"/>
          <p:nvPr/>
        </p:nvSpPr>
        <p:spPr>
          <a:xfrm>
            <a:off x="2209447" y="1133713"/>
            <a:ext cx="607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hlinkClick r:id="rId4"/>
              </a:rPr>
              <a:t>Free online modules at the: </a:t>
            </a:r>
            <a:r>
              <a:rPr lang="en-GB" dirty="0">
                <a:hlinkClick r:id="rId4"/>
              </a:rPr>
              <a:t>Home - The Careers &amp; Enterprise Academy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AEF5D-1346-5CBE-E5BF-31A29B140070}"/>
              </a:ext>
            </a:extLst>
          </p:cNvPr>
          <p:cNvSpPr txBox="1"/>
          <p:nvPr/>
        </p:nvSpPr>
        <p:spPr>
          <a:xfrm>
            <a:off x="2209447" y="1861572"/>
            <a:ext cx="8982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By engaging in the following modules, you will: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Identify</a:t>
            </a:r>
            <a:r>
              <a:rPr lang="en-GB" dirty="0"/>
              <a:t> where careers is already covered in the curriculum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Enhance</a:t>
            </a:r>
            <a:r>
              <a:rPr lang="en-GB" dirty="0"/>
              <a:t> your support by highlighting the relevance of curriculum learning to the world of work and making links to careers from the curriculum</a:t>
            </a:r>
          </a:p>
          <a:p>
            <a:pPr marL="285750" indent="-285750">
              <a:buFontTx/>
              <a:buChar char="-"/>
            </a:pPr>
            <a:r>
              <a:rPr lang="en-GB" dirty="0"/>
              <a:t>Gain </a:t>
            </a:r>
            <a:r>
              <a:rPr lang="en-GB" b="1" dirty="0"/>
              <a:t>confidence</a:t>
            </a:r>
            <a:r>
              <a:rPr lang="en-GB" dirty="0"/>
              <a:t> in having effective careers conversations with learners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0863E9E-E775-234E-335F-F17701181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403260"/>
              </p:ext>
            </p:extLst>
          </p:nvPr>
        </p:nvGraphicFramePr>
        <p:xfrm>
          <a:off x="1165225" y="3697426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809594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Recommended modules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11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Teachers Part 1: Understanding Careers Pathways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26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Teachers Part 2: Careers in the Curriculum Awareness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SENCO: Understanding Pathways and Career Opportunities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292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Careers Conversations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234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3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D13CC-0B5A-E672-8B5D-7ECC0F325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035F33-3BA4-15F9-F131-B71343C7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9336"/>
            <a:ext cx="3817676" cy="708835"/>
          </a:xfrm>
        </p:spPr>
        <p:txBody>
          <a:bodyPr anchor="b">
            <a:normAutofit fontScale="90000"/>
          </a:bodyPr>
          <a:lstStyle/>
          <a:p>
            <a:r>
              <a:rPr lang="en-GB" sz="3600" b="1" dirty="0">
                <a:latin typeface="Segoe UI"/>
                <a:cs typeface="Segoe UI"/>
              </a:rPr>
              <a:t>Benchmark 4 </a:t>
            </a:r>
            <a:br>
              <a:rPr lang="en-GB" sz="3600" b="1" dirty="0">
                <a:latin typeface="Segoe UI"/>
                <a:cs typeface="Segoe UI"/>
              </a:rPr>
            </a:br>
            <a:r>
              <a:rPr lang="en-GB" sz="2000" b="1" dirty="0">
                <a:latin typeface="Segoe UI"/>
                <a:cs typeface="Segoe UI"/>
              </a:rPr>
              <a:t>Linking curriculum learning to careers</a:t>
            </a:r>
            <a:endParaRPr lang="en-GB" sz="2000" dirty="0">
              <a:latin typeface="Segoe UI"/>
              <a:cs typeface="Segoe U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D1A236-4B7E-3A4C-C5C1-0994CF1530D9}"/>
              </a:ext>
            </a:extLst>
          </p:cNvPr>
          <p:cNvSpPr/>
          <p:nvPr/>
        </p:nvSpPr>
        <p:spPr>
          <a:xfrm>
            <a:off x="0" y="5675811"/>
            <a:ext cx="12192000" cy="1182189"/>
          </a:xfrm>
          <a:prstGeom prst="rect">
            <a:avLst/>
          </a:prstGeom>
          <a:solidFill>
            <a:srgbClr val="005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7" name="Picture 6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1999417A-CF4B-5973-3015-3531C9DB6E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35" y="5926322"/>
            <a:ext cx="2007505" cy="740989"/>
          </a:xfrm>
          <a:prstGeom prst="rect">
            <a:avLst/>
          </a:prstGeom>
        </p:spPr>
      </p:pic>
      <p:pic>
        <p:nvPicPr>
          <p:cNvPr id="9" name="Picture 8" descr="A logo with text overlay&#10;&#10;AI-generated content may be incorrect.">
            <a:extLst>
              <a:ext uri="{FF2B5EF4-FFF2-40B4-BE49-F238E27FC236}">
                <a16:creationId xmlns:a16="http://schemas.microsoft.com/office/drawing/2014/main" id="{AE5C7F4B-4C76-97EB-C303-1247A3D29B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571" y="5806356"/>
            <a:ext cx="2178735" cy="813820"/>
          </a:xfrm>
          <a:prstGeom prst="rect">
            <a:avLst/>
          </a:prstGeom>
        </p:spPr>
      </p:pic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48AE3DA6-C31B-5FC5-929D-85B5FCCC33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1930" y="5525961"/>
            <a:ext cx="3436431" cy="1554496"/>
          </a:xfrm>
          <a:prstGeom prst="rect">
            <a:avLst/>
          </a:prstGeom>
        </p:spPr>
      </p:pic>
      <p:pic>
        <p:nvPicPr>
          <p:cNvPr id="13" name="Picture 12" descr="A black and white logo&#10;&#10;AI-generated content may be incorrect.">
            <a:extLst>
              <a:ext uri="{FF2B5EF4-FFF2-40B4-BE49-F238E27FC236}">
                <a16:creationId xmlns:a16="http://schemas.microsoft.com/office/drawing/2014/main" id="{86D31FA4-52FB-B5D2-C9A5-EDDDC4E401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5119" y="5850561"/>
            <a:ext cx="1501738" cy="7391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A9A5D7-97C5-CDC7-0034-43A87194ED35}"/>
              </a:ext>
            </a:extLst>
          </p:cNvPr>
          <p:cNvSpPr txBox="1"/>
          <p:nvPr/>
        </p:nvSpPr>
        <p:spPr>
          <a:xfrm>
            <a:off x="122577" y="1345857"/>
            <a:ext cx="34364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Ask</a:t>
            </a:r>
          </a:p>
          <a:p>
            <a:endParaRPr lang="en-US" sz="1600" b="0" i="1" u="none" strike="noStrike" noProof="0" dirty="0">
              <a:solidFill>
                <a:schemeClr val="bg1"/>
              </a:solidFill>
              <a:latin typeface="Segoe UI"/>
              <a:cs typeface="Segoe U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i="0" u="none" strike="noStrike" baseline="0" noProof="0" dirty="0">
                <a:solidFill>
                  <a:schemeClr val="bg1"/>
                </a:solidFill>
                <a:latin typeface="Segoe UI"/>
              </a:rPr>
              <a:t>All </a:t>
            </a:r>
            <a:r>
              <a:rPr lang="en-GB" sz="1600" b="0" i="0" u="none" strike="noStrike" baseline="0" noProof="0" dirty="0">
                <a:solidFill>
                  <a:schemeClr val="bg1"/>
                </a:solidFill>
                <a:latin typeface="Segoe UI"/>
              </a:rPr>
              <a:t>teachers to link curriculum learning with careers. </a:t>
            </a:r>
          </a:p>
          <a:p>
            <a:pPr lvl="0"/>
            <a:endParaRPr lang="en-GB" sz="1600" b="0" i="0" u="none" strike="noStrike" baseline="0" noProof="0" dirty="0">
              <a:solidFill>
                <a:schemeClr val="bg1"/>
              </a:solidFill>
              <a:latin typeface="Segoe U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i="0" u="none" strike="noStrike" baseline="0" noProof="0" dirty="0">
                <a:solidFill>
                  <a:schemeClr val="bg1"/>
                </a:solidFill>
                <a:latin typeface="Segoe UI"/>
              </a:rPr>
              <a:t>All </a:t>
            </a:r>
            <a:r>
              <a:rPr lang="en-GB" sz="1600" b="0" i="0" u="none" strike="noStrike" baseline="0" noProof="0" dirty="0">
                <a:solidFill>
                  <a:schemeClr val="bg1"/>
                </a:solidFill>
                <a:latin typeface="Segoe UI"/>
              </a:rPr>
              <a:t>teachers to highlight the progression routes for their subject.</a:t>
            </a:r>
          </a:p>
          <a:p>
            <a:pPr lvl="0"/>
            <a:endParaRPr lang="en-GB" sz="1600" b="0" i="0" u="none" strike="noStrike" baseline="0" noProof="0" dirty="0">
              <a:solidFill>
                <a:schemeClr val="bg1"/>
              </a:solidFill>
              <a:latin typeface="Segoe U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i="0" u="none" strike="noStrike" baseline="0" noProof="0" dirty="0">
                <a:solidFill>
                  <a:schemeClr val="bg1"/>
                </a:solidFill>
                <a:latin typeface="Segoe UI"/>
              </a:rPr>
              <a:t>All</a:t>
            </a:r>
            <a:r>
              <a:rPr lang="en-GB" sz="1600" b="0" i="0" u="none" strike="noStrike" baseline="0" noProof="0" dirty="0">
                <a:solidFill>
                  <a:schemeClr val="bg1"/>
                </a:solidFill>
                <a:latin typeface="Segoe UI"/>
              </a:rPr>
              <a:t> teachers to make explicit the </a:t>
            </a:r>
            <a:r>
              <a:rPr lang="en-GB" sz="1600" b="1" i="0" u="none" strike="noStrike" baseline="0" noProof="0" dirty="0">
                <a:solidFill>
                  <a:schemeClr val="bg1"/>
                </a:solidFill>
                <a:latin typeface="Segoe UI"/>
              </a:rPr>
              <a:t>knowledge</a:t>
            </a:r>
            <a:r>
              <a:rPr lang="en-GB" sz="1600" b="0" i="0" u="none" strike="noStrike" baseline="0" noProof="0" dirty="0">
                <a:solidFill>
                  <a:schemeClr val="bg1"/>
                </a:solidFill>
                <a:latin typeface="Segoe UI"/>
              </a:rPr>
              <a:t> and </a:t>
            </a:r>
            <a:r>
              <a:rPr lang="en-GB" sz="1600" b="1" i="0" u="none" strike="noStrike" baseline="0" noProof="0" dirty="0">
                <a:solidFill>
                  <a:schemeClr val="bg1"/>
                </a:solidFill>
                <a:latin typeface="Segoe UI"/>
              </a:rPr>
              <a:t>skills</a:t>
            </a:r>
            <a:r>
              <a:rPr lang="en-GB" sz="1600" b="0" i="0" u="none" strike="noStrike" baseline="0" noProof="0" dirty="0">
                <a:solidFill>
                  <a:schemeClr val="bg1"/>
                </a:solidFill>
                <a:latin typeface="Segoe UI"/>
              </a:rPr>
              <a:t> of their subject for a wide range of career pathways</a:t>
            </a:r>
            <a:endParaRPr lang="en-GB" sz="1600" i="1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CA5E5E-92C1-D1AE-5168-66ADDC325B01}"/>
              </a:ext>
            </a:extLst>
          </p:cNvPr>
          <p:cNvSpPr/>
          <p:nvPr/>
        </p:nvSpPr>
        <p:spPr>
          <a:xfrm>
            <a:off x="4137013" y="2780497"/>
            <a:ext cx="1656050" cy="24120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Step 1: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Relevance of subjects / programmes of study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E0AC12-303B-0F15-3559-84890DD70B8D}"/>
              </a:ext>
            </a:extLst>
          </p:cNvPr>
          <p:cNvSpPr/>
          <p:nvPr/>
        </p:nvSpPr>
        <p:spPr>
          <a:xfrm>
            <a:off x="6031421" y="2630382"/>
            <a:ext cx="1656050" cy="26206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Step 2: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Making links to careers from the curriculum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F2B7C1-A790-F3E0-257C-F238A6454C88}"/>
              </a:ext>
            </a:extLst>
          </p:cNvPr>
          <p:cNvSpPr/>
          <p:nvPr/>
        </p:nvSpPr>
        <p:spPr>
          <a:xfrm>
            <a:off x="7925829" y="2161672"/>
            <a:ext cx="1788670" cy="30893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Step 3: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Embedding curriculum learning in the context of the world of work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E186DE-3C51-24A6-537B-A284B05E29E4}"/>
              </a:ext>
            </a:extLst>
          </p:cNvPr>
          <p:cNvSpPr/>
          <p:nvPr/>
        </p:nvSpPr>
        <p:spPr>
          <a:xfrm>
            <a:off x="9952857" y="1793143"/>
            <a:ext cx="1960986" cy="3502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Step 4: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Developing meaningful employer encounters and work experiences linked to curriculum topics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3CD880-7F95-C72D-3EDF-E7908D6690AB}"/>
              </a:ext>
            </a:extLst>
          </p:cNvPr>
          <p:cNvSpPr txBox="1"/>
          <p:nvPr/>
        </p:nvSpPr>
        <p:spPr>
          <a:xfrm>
            <a:off x="4137013" y="171904"/>
            <a:ext cx="64786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Approaches to embedding careers in the curriculum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42615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5600</TotalTime>
  <Words>2748</Words>
  <Application>Microsoft Office PowerPoint</Application>
  <PresentationFormat>Widescreen</PresentationFormat>
  <Paragraphs>449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Segoe UI</vt:lpstr>
      <vt:lpstr>Office Theme</vt:lpstr>
      <vt:lpstr>        Gatsby Benchmarks, focusing on BM2 LMI &amp; BM4 Linking curriculum learning to careers </vt:lpstr>
      <vt:lpstr>Session outline</vt:lpstr>
      <vt:lpstr>Your thoughts…</vt:lpstr>
      <vt:lpstr>Keeping your experiences in mind…</vt:lpstr>
      <vt:lpstr>Why is careers education important?</vt:lpstr>
      <vt:lpstr>PowerPoint Presentation</vt:lpstr>
      <vt:lpstr>PowerPoint Presentation</vt:lpstr>
      <vt:lpstr>Supporting all staff to access CPD</vt:lpstr>
      <vt:lpstr>Benchmark 4  Linking curriculum learning to careers</vt:lpstr>
      <vt:lpstr>Step 1: Relevance of subjects / programmes of study</vt:lpstr>
      <vt:lpstr>Step 2: Making links to careers from the curriculum</vt:lpstr>
      <vt:lpstr>Step 3: Embedding curriculum learning in the context of the world of work</vt:lpstr>
      <vt:lpstr>Step 4: Supporting staff to develop meaningful employer encounters and work experiences linked to curriculum topics</vt:lpstr>
      <vt:lpstr>Benchmark 2 Learning from career &amp;  labour market information</vt:lpstr>
      <vt:lpstr>Benchmark 2 Learning from career &amp;  labour market information</vt:lpstr>
      <vt:lpstr>Benchmark 2 Learning from career &amp;  labour market information</vt:lpstr>
      <vt:lpstr>   Engineering and Advanced Manufacturing   </vt:lpstr>
      <vt:lpstr>   Engineering and Advanced Manufacturing   </vt:lpstr>
      <vt:lpstr>   Logistics &amp; Distribution   </vt:lpstr>
      <vt:lpstr>   Logistics &amp; Distribution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Leicester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Leadership Maturity Model: Next Steps</dc:title>
  <dc:creator>Laura Sherlock</dc:creator>
  <cp:lastModifiedBy>Anna Scull</cp:lastModifiedBy>
  <cp:revision>44</cp:revision>
  <dcterms:created xsi:type="dcterms:W3CDTF">2024-12-03T10:28:50Z</dcterms:created>
  <dcterms:modified xsi:type="dcterms:W3CDTF">2025-09-04T08:29:49Z</dcterms:modified>
</cp:coreProperties>
</file>